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10" Target="ppt/slideLayouts/slideLayout7.xml" Type="http://schemas.openxmlformats.org/officeDocument/2006/relationships/slideLayou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ppt/slideLayouts/slideLayout2.xml" Type="http://schemas.openxmlformats.org/officeDocument/2006/relationships/slideLayout"/><Relationship Id="rId6" Target="ppt/slideLayouts/slideLayout3.xml" Type="http://schemas.openxmlformats.org/officeDocument/2006/relationships/slideLayout"/><Relationship Id="rId7" Target="ppt/slideLayouts/slideLayout4.xml" Type="http://schemas.openxmlformats.org/officeDocument/2006/relationships/slideLayout"/><Relationship Id="rId8" Target="ppt/slideLayouts/slideLayout5.xml" Type="http://schemas.openxmlformats.org/officeDocument/2006/relationships/slideLayout"/><Relationship Id="rId9" Target="ppt/slideLayouts/slideLayout6.xml" Type="http://schemas.openxmlformats.org/officeDocument/2006/relationships/slideLayout"/></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14" d="100"/>
          <a:sy n="114" d="100"/>
        </p:scale>
        <p:origin x="912"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jpe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jpe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jpe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showMasterSp="false">
  <p:cSld name="Blank">
    <p:bg>
      <p:bgPr>
        <a:gradFill>
          <a:gsLst>
            <a:gs pos="0">
              <a:srgbClr val="3091CC">
                <a:lumMod val="75000"/>
              </a:srgbClr>
            </a:gs>
            <a:gs pos="72000">
              <a:srgbClr val="3091CC">
                <a:lumMod val="50000"/>
              </a:srgbClr>
            </a:gs>
          </a:gsLst>
          <a:lin ang="2700000"/>
        </a:gradFill>
      </p:bgPr>
    </p:bg>
    <p:spTree>
      <p:nvGrpSpPr>
        <p:cNvPr id="1" name=""/>
        <p:cNvGrpSpPr/>
        <p:nvPr/>
      </p:nvGrpSpPr>
      <p:grpSpPr>
        <a:xfrm>
          <a:off x="0" y="0"/>
          <a:ext cx="0" cy="0"/>
          <a:chOff x="0" y="0"/>
          <a:chExt cx="0" cy="0"/>
        </a:xfrm>
      </p:grpSpPr>
      <p:sp>
        <p:nvSpPr>
          <p:cNvPr name="AutoShape 2" id="2"/>
          <p:cNvSpPr/>
          <p:nvPr>
            <p:ph type="dt" sz="half" idx="10"/>
          </p:nvPr>
        </p:nvSpPr>
        <p:spPr>
          <a:xfrm>
            <a:off x="4718050" y="6409690"/>
            <a:ext cx="2743200" cy="274320"/>
          </a:xfrm>
        </p:spPr>
        <p:txBody>
          <a:bodyPr vert="horz" anchor="ctr" tIns="45720" lIns="91440" bIns="45720" rIns="91440">
            <a:normAutofit/>
          </a:bodyPr>
          <a:p>
            <a:pPr algn="ctr" marL="0"/>
          </a:p>
        </p:txBody>
      </p:sp>
      <p:sp>
        <p:nvSpPr>
          <p:cNvPr name="AutoShape 3" id="3"/>
          <p:cNvSpPr/>
          <p:nvPr>
            <p:ph type="ftr" sz="quarter" idx="11"/>
          </p:nvPr>
        </p:nvSpPr>
        <p:spPr>
          <a:xfrm>
            <a:off x="660399" y="6409690"/>
            <a:ext cx="3657600" cy="274320"/>
          </a:xfrm>
        </p:spPr>
        <p:txBody>
          <a:bodyPr vert="horz" anchor="ctr" tIns="45720" lIns="91440" bIns="45720" rIns="91440">
            <a:normAutofit/>
          </a:bodyPr>
          <a:p>
            <a:pPr algn="l" marL="0"/>
          </a:p>
        </p:txBody>
      </p:sp>
      <p:sp>
        <p:nvSpPr>
          <p:cNvPr name="AutoShape 4" id="4"/>
          <p:cNvSpPr/>
          <p:nvPr>
            <p:ph type="sldNum" sz="quarter" idx="12"/>
          </p:nvPr>
        </p:nvSpPr>
        <p:spPr>
          <a:xfrm>
            <a:off x="7861300" y="6409690"/>
            <a:ext cx="3657600" cy="274320"/>
          </a:xfrm>
        </p:spPr>
        <p:txBody>
          <a:bodyPr vert="horz" anchor="ctr" tIns="45720" lIns="91440" bIns="45720" rIns="91440">
            <a:normAutofit/>
          </a:bodyPr>
          <a:p>
            <a:pPr algn="r" marL="0"/>
            <a:fld type="slidenum" id="{3386411A-70EE-422D-B97C-F56BEE3FF077}">
              <a:rPr lang="en-US" b="false" i="false" sz="1200" baseline="0" u="none">
                <a:solidFill>
                  <a:srgbClr val="FFFFFF">
                    <a:tint val="75000"/>
                  </a:srgbClr>
                </a:solidFill>
                <a:latin typeface="Arial"/>
                <a:ea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showMasterSp="false">
  <p:cSld name="Title Slide">
    <p:bg>
      <p:bgPr>
        <a:gradFill>
          <a:gsLst>
            <a:gs pos="0">
              <a:srgbClr val="3091CC"/>
            </a:gs>
            <a:gs pos="100000">
              <a:srgbClr val="3091CC">
                <a:lumMod val="75000"/>
              </a:srgbClr>
            </a:gs>
          </a:gsLst>
          <a:lin ang="2700000"/>
        </a:gradFill>
      </p:bgPr>
    </p:bg>
    <p:spTree>
      <p:nvGrpSpPr>
        <p:cNvPr id="1" name=""/>
        <p:cNvGrpSpPr/>
        <p:nvPr/>
      </p:nvGrpSpPr>
      <p:grpSpPr>
        <a:xfrm>
          <a:off x="0" y="0"/>
          <a:ext cx="0" cy="0"/>
          <a:chOff x="0" y="0"/>
          <a:chExt cx="0" cy="0"/>
        </a:xfrm>
      </p:grpSpPr>
      <p:grpSp>
        <p:nvGrpSpPr>
          <p:cNvPr name="Group 2" id="2"/>
          <p:cNvGrpSpPr/>
          <p:nvPr/>
        </p:nvGrpSpPr>
        <p:grpSpPr>
          <a:xfrm>
            <a:off x="-12700" y="0"/>
            <a:ext cx="12191996" cy="6858000"/>
            <a:chOff x="-12700" y="0"/>
            <a:chExt cx="12191996" cy="6858000"/>
          </a:xfrm>
        </p:grpSpPr>
        <p:sp>
          <p:nvSpPr>
            <p:cNvPr name="Freeform 3" id="3"/>
            <p:cNvSpPr/>
            <p:nvPr/>
          </p:nvSpPr>
          <p:spPr>
            <a:xfrm>
              <a:off x="4800601" y="0"/>
              <a:ext cx="7391394" cy="6858000"/>
            </a:xfrm>
            <a:custGeom>
              <a:avLst/>
              <a:gdLst/>
              <a:ahLst/>
              <a:cxnLst/>
              <a:rect r="r" b="b" t="t" l="l"/>
              <a:pathLst>
                <a:path w="5614987" h="6858000" stroke="true" fill="norm" extrusionOk="true">
                  <a:moveTo>
                    <a:pt x="1303337" y="0"/>
                  </a:moveTo>
                  <a:lnTo>
                    <a:pt x="2776537" y="0"/>
                  </a:lnTo>
                  <a:lnTo>
                    <a:pt x="5062537" y="0"/>
                  </a:lnTo>
                  <a:lnTo>
                    <a:pt x="5614987" y="0"/>
                  </a:lnTo>
                  <a:lnTo>
                    <a:pt x="5614987" y="6858000"/>
                  </a:lnTo>
                  <a:lnTo>
                    <a:pt x="5062537" y="6858000"/>
                  </a:lnTo>
                  <a:lnTo>
                    <a:pt x="2776537" y="6858000"/>
                  </a:lnTo>
                  <a:lnTo>
                    <a:pt x="2319337" y="6858000"/>
                  </a:lnTo>
                  <a:lnTo>
                    <a:pt x="0" y="2250033"/>
                  </a:lnTo>
                  <a:close/>
                </a:path>
              </a:pathLst>
            </a:custGeom>
            <a:gradFill>
              <a:gsLst>
                <a:gs pos="0">
                  <a:srgbClr val="3091CC"/>
                </a:gs>
                <a:gs pos="100000">
                  <a:srgbClr val="3091CC">
                    <a:alpha val="40000"/>
                    <a:lumMod val="60000"/>
                    <a:lumOff val="40000"/>
                  </a:srgbClr>
                </a:gs>
              </a:gsLst>
              <a:lin ang="5400000"/>
            </a:gradFill>
          </p:spPr>
          <p:txBody>
            <a:bodyPr vert="horz" anchor="t" wrap="square" tIns="45720" lIns="91440" bIns="45720" rIns="91440">
              <a:prstTxWarp prst="textNoShape">
                <a:avLst/>
              </a:prstTxWarp>
              <a:noAutofit/>
            </a:bodyPr>
            <a:p>
              <a:pPr algn="l" marL="0"/>
            </a:p>
          </p:txBody>
        </p:sp>
        <p:sp>
          <p:nvSpPr>
            <p:cNvPr name="Freeform 4" id="4"/>
            <p:cNvSpPr/>
            <p:nvPr/>
          </p:nvSpPr>
          <p:spPr>
            <a:xfrm>
              <a:off x="5126600" y="3508338"/>
              <a:ext cx="3454332" cy="3349662"/>
            </a:xfrm>
            <a:custGeom>
              <a:avLst/>
              <a:gdLst/>
              <a:ahLst/>
              <a:cxnLst/>
              <a:rect r="r" b="b" t="t" l="l"/>
              <a:pathLst>
                <a:path w="1653" h="2111" stroke="true" fill="norm" extrusionOk="true">
                  <a:moveTo>
                    <a:pt x="589" y="0"/>
                  </a:moveTo>
                  <a:lnTo>
                    <a:pt x="0" y="1023"/>
                  </a:lnTo>
                  <a:lnTo>
                    <a:pt x="548" y="2111"/>
                  </a:lnTo>
                  <a:lnTo>
                    <a:pt x="1653" y="2111"/>
                  </a:lnTo>
                  <a:lnTo>
                    <a:pt x="589" y="0"/>
                  </a:lnTo>
                  <a:close/>
                </a:path>
              </a:pathLst>
            </a:custGeom>
            <a:gradFill>
              <a:gsLst>
                <a:gs pos="0">
                  <a:srgbClr val="2F72A7">
                    <a:alpha val="40000"/>
                    <a:lumMod val="60000"/>
                    <a:lumOff val="40000"/>
                  </a:srgbClr>
                </a:gs>
                <a:gs pos="68000">
                  <a:srgbClr val="2F72A7"/>
                </a:gs>
              </a:gsLst>
              <a:lin ang="16200000"/>
            </a:gradFill>
          </p:spPr>
          <p:txBody>
            <a:bodyPr vert="horz" anchor="t" wrap="square" tIns="45720" lIns="91440" bIns="45720" rIns="91440">
              <a:prstTxWarp prst="textNoShape">
                <a:avLst/>
              </a:prstTxWarp>
              <a:noAutofit/>
            </a:bodyPr>
            <a:p>
              <a:pPr algn="l" marL="0"/>
            </a:p>
          </p:txBody>
        </p:sp>
        <p:sp>
          <p:nvSpPr>
            <p:cNvPr name="Freeform 5" id="5"/>
            <p:cNvSpPr/>
            <p:nvPr/>
          </p:nvSpPr>
          <p:spPr>
            <a:xfrm>
              <a:off x="5118241" y="2250033"/>
              <a:ext cx="3462691" cy="4607967"/>
            </a:xfrm>
            <a:custGeom>
              <a:avLst/>
              <a:gdLst/>
              <a:ahLst/>
              <a:cxnLst/>
              <a:rect r="r" b="b" t="t" l="l"/>
              <a:pathLst>
                <a:path w="1657" h="2904" stroke="true" fill="norm" extrusionOk="true">
                  <a:moveTo>
                    <a:pt x="196" y="0"/>
                  </a:moveTo>
                  <a:lnTo>
                    <a:pt x="0" y="326"/>
                  </a:lnTo>
                  <a:lnTo>
                    <a:pt x="1297" y="2904"/>
                  </a:lnTo>
                  <a:lnTo>
                    <a:pt x="1657" y="2904"/>
                  </a:lnTo>
                  <a:lnTo>
                    <a:pt x="196" y="0"/>
                  </a:lnTo>
                  <a:close/>
                </a:path>
              </a:pathLst>
            </a:custGeom>
            <a:gradFill>
              <a:gsLst>
                <a:gs pos="0">
                  <a:srgbClr val="3091CC"/>
                </a:gs>
                <a:gs pos="100000">
                  <a:srgbClr val="3091CC">
                    <a:alpha val="40000"/>
                    <a:lumMod val="60000"/>
                    <a:lumOff val="40000"/>
                  </a:srgbClr>
                </a:gs>
              </a:gsLst>
              <a:lin ang="5400000"/>
            </a:gradFill>
          </p:spPr>
          <p:txBody>
            <a:bodyPr vert="horz" anchor="t" wrap="square" tIns="45720" lIns="91440" bIns="45720" rIns="91440">
              <a:prstTxWarp prst="textNoShape">
                <a:avLst/>
              </a:prstTxWarp>
              <a:noAutofit/>
            </a:bodyPr>
            <a:p>
              <a:pPr algn="l" marL="0"/>
            </a:p>
          </p:txBody>
        </p:sp>
        <p:sp>
          <p:nvSpPr>
            <p:cNvPr name="Freeform 6" id="6"/>
            <p:cNvSpPr/>
            <p:nvPr/>
          </p:nvSpPr>
          <p:spPr>
            <a:xfrm>
              <a:off x="5527829" y="0"/>
              <a:ext cx="6664166" cy="6858000"/>
            </a:xfrm>
            <a:custGeom>
              <a:avLst/>
              <a:gdLst/>
              <a:ahLst/>
              <a:cxnLst/>
              <a:rect r="r" b="b" t="t" l="l"/>
              <a:pathLst>
                <a:path w="3189" h="4322" stroke="true" fill="norm" extrusionOk="true">
                  <a:moveTo>
                    <a:pt x="821" y="0"/>
                  </a:moveTo>
                  <a:lnTo>
                    <a:pt x="0" y="1418"/>
                  </a:lnTo>
                  <a:lnTo>
                    <a:pt x="1461" y="4322"/>
                  </a:lnTo>
                  <a:lnTo>
                    <a:pt x="3189" y="4322"/>
                  </a:lnTo>
                  <a:lnTo>
                    <a:pt x="3189" y="0"/>
                  </a:lnTo>
                  <a:lnTo>
                    <a:pt x="821" y="0"/>
                  </a:lnTo>
                  <a:close/>
                </a:path>
              </a:pathLst>
            </a:custGeom>
            <a:blipFill>
              <a:blip r:embed="rId2"/>
              <a:srcRect/>
              <a:stretch>
                <a:fillRect t="0" l="-14317" b="0" r="-14317"/>
              </a:stretch>
            </a:blipFill>
            <a:ln cap="flat" cmpd="sng">
              <a:prstDash val="solid"/>
            </a:ln>
          </p:spPr>
          <p:txBody>
            <a:bodyPr vert="horz" rot="0" anchor="t" wrap="square" tIns="45720" lIns="91440" bIns="45720" rIns="91440">
              <a:prstTxWarp prst="textNoShape">
                <a:avLst/>
              </a:prstTxWarp>
              <a:noAutofit/>
            </a:bodyPr>
            <a:p>
              <a:pPr algn="ctr" marL="0"/>
            </a:p>
          </p:txBody>
        </p:sp>
        <p:sp>
          <p:nvSpPr>
            <p:cNvPr name="Freeform 7" id="7"/>
            <p:cNvSpPr/>
            <p:nvPr/>
          </p:nvSpPr>
          <p:spPr>
            <a:xfrm>
              <a:off x="0" y="6277619"/>
              <a:ext cx="1227144" cy="580381"/>
            </a:xfrm>
            <a:custGeom>
              <a:avLst/>
              <a:gdLst/>
              <a:ahLst/>
              <a:cxnLst/>
              <a:rect r="r" b="b" t="t" l="l"/>
              <a:pathLst>
                <a:path w="3081338" h="1457326" stroke="true" fill="norm" extrusionOk="true">
                  <a:moveTo>
                    <a:pt x="2990850" y="1276350"/>
                  </a:moveTo>
                  <a:cubicBezTo>
                    <a:pt x="3040825" y="1276350"/>
                    <a:pt x="3081338" y="1316863"/>
                    <a:pt x="3081338" y="1366838"/>
                  </a:cubicBezTo>
                  <a:cubicBezTo>
                    <a:pt x="3081338" y="1416813"/>
                    <a:pt x="3040825" y="1457326"/>
                    <a:pt x="2990850" y="1457326"/>
                  </a:cubicBezTo>
                  <a:cubicBezTo>
                    <a:pt x="2940875" y="1457326"/>
                    <a:pt x="2900362" y="1416813"/>
                    <a:pt x="2900362" y="1366838"/>
                  </a:cubicBezTo>
                  <a:cubicBezTo>
                    <a:pt x="2900362" y="1316863"/>
                    <a:pt x="2940875" y="1276350"/>
                    <a:pt x="2990850" y="1276350"/>
                  </a:cubicBezTo>
                  <a:close/>
                  <a:moveTo>
                    <a:pt x="2265363" y="1276350"/>
                  </a:moveTo>
                  <a:cubicBezTo>
                    <a:pt x="2315338" y="1276350"/>
                    <a:pt x="2355851" y="1316863"/>
                    <a:pt x="2355851" y="1366838"/>
                  </a:cubicBezTo>
                  <a:cubicBezTo>
                    <a:pt x="2355851" y="1416813"/>
                    <a:pt x="2315338" y="1457326"/>
                    <a:pt x="2265363" y="1457326"/>
                  </a:cubicBezTo>
                  <a:cubicBezTo>
                    <a:pt x="2215388" y="1457326"/>
                    <a:pt x="2174875" y="1416813"/>
                    <a:pt x="2174875" y="1366838"/>
                  </a:cubicBezTo>
                  <a:cubicBezTo>
                    <a:pt x="2174875" y="1316863"/>
                    <a:pt x="2215388" y="1276350"/>
                    <a:pt x="2265363" y="1276350"/>
                  </a:cubicBezTo>
                  <a:close/>
                  <a:moveTo>
                    <a:pt x="1540668" y="1276350"/>
                  </a:moveTo>
                  <a:cubicBezTo>
                    <a:pt x="1591081" y="1276350"/>
                    <a:pt x="1631949" y="1316863"/>
                    <a:pt x="1631949" y="1366838"/>
                  </a:cubicBezTo>
                  <a:cubicBezTo>
                    <a:pt x="1631949" y="1416813"/>
                    <a:pt x="1591081" y="1457326"/>
                    <a:pt x="1540668" y="1457326"/>
                  </a:cubicBezTo>
                  <a:cubicBezTo>
                    <a:pt x="1490255" y="1457326"/>
                    <a:pt x="1449387" y="1416813"/>
                    <a:pt x="1449387" y="1366838"/>
                  </a:cubicBezTo>
                  <a:cubicBezTo>
                    <a:pt x="1449387" y="1316863"/>
                    <a:pt x="1490255" y="1276350"/>
                    <a:pt x="1540668" y="1276350"/>
                  </a:cubicBezTo>
                  <a:close/>
                  <a:moveTo>
                    <a:pt x="815975" y="1276350"/>
                  </a:moveTo>
                  <a:cubicBezTo>
                    <a:pt x="865950" y="1276350"/>
                    <a:pt x="906463" y="1316863"/>
                    <a:pt x="906463" y="1366838"/>
                  </a:cubicBezTo>
                  <a:cubicBezTo>
                    <a:pt x="906463" y="1416813"/>
                    <a:pt x="865950" y="1457326"/>
                    <a:pt x="815975" y="1457326"/>
                  </a:cubicBezTo>
                  <a:cubicBezTo>
                    <a:pt x="766000" y="1457326"/>
                    <a:pt x="725487" y="1416813"/>
                    <a:pt x="725487" y="1366838"/>
                  </a:cubicBezTo>
                  <a:cubicBezTo>
                    <a:pt x="725487" y="1316863"/>
                    <a:pt x="766000" y="1276350"/>
                    <a:pt x="815975" y="1276350"/>
                  </a:cubicBezTo>
                  <a:close/>
                  <a:moveTo>
                    <a:pt x="90488" y="1276350"/>
                  </a:moveTo>
                  <a:cubicBezTo>
                    <a:pt x="140463" y="1276350"/>
                    <a:pt x="180976" y="1316863"/>
                    <a:pt x="180976" y="1366838"/>
                  </a:cubicBezTo>
                  <a:cubicBezTo>
                    <a:pt x="180976" y="1416813"/>
                    <a:pt x="140463" y="1457326"/>
                    <a:pt x="90488" y="1457326"/>
                  </a:cubicBezTo>
                  <a:cubicBezTo>
                    <a:pt x="40513" y="1457326"/>
                    <a:pt x="0" y="1416813"/>
                    <a:pt x="0" y="1366838"/>
                  </a:cubicBezTo>
                  <a:cubicBezTo>
                    <a:pt x="0" y="1316863"/>
                    <a:pt x="40513" y="1276350"/>
                    <a:pt x="90488" y="1276350"/>
                  </a:cubicBezTo>
                  <a:close/>
                  <a:moveTo>
                    <a:pt x="2990850" y="638175"/>
                  </a:moveTo>
                  <a:cubicBezTo>
                    <a:pt x="3040825" y="638175"/>
                    <a:pt x="3081338" y="679043"/>
                    <a:pt x="3081338" y="729457"/>
                  </a:cubicBezTo>
                  <a:cubicBezTo>
                    <a:pt x="3081338" y="779871"/>
                    <a:pt x="3040825" y="820739"/>
                    <a:pt x="2990850" y="820739"/>
                  </a:cubicBezTo>
                  <a:cubicBezTo>
                    <a:pt x="2940875" y="820739"/>
                    <a:pt x="2900362" y="779871"/>
                    <a:pt x="2900362" y="729457"/>
                  </a:cubicBezTo>
                  <a:cubicBezTo>
                    <a:pt x="2900362" y="679043"/>
                    <a:pt x="2940875" y="638175"/>
                    <a:pt x="2990850" y="638175"/>
                  </a:cubicBezTo>
                  <a:close/>
                  <a:moveTo>
                    <a:pt x="2265363" y="638175"/>
                  </a:moveTo>
                  <a:cubicBezTo>
                    <a:pt x="2315338" y="638175"/>
                    <a:pt x="2355851" y="679043"/>
                    <a:pt x="2355851" y="729457"/>
                  </a:cubicBezTo>
                  <a:cubicBezTo>
                    <a:pt x="2355851" y="779871"/>
                    <a:pt x="2315338" y="820739"/>
                    <a:pt x="2265363" y="820739"/>
                  </a:cubicBezTo>
                  <a:cubicBezTo>
                    <a:pt x="2215388" y="820739"/>
                    <a:pt x="2174875" y="779871"/>
                    <a:pt x="2174875" y="729457"/>
                  </a:cubicBezTo>
                  <a:cubicBezTo>
                    <a:pt x="2174875" y="679043"/>
                    <a:pt x="2215388" y="638175"/>
                    <a:pt x="2265363" y="638175"/>
                  </a:cubicBezTo>
                  <a:close/>
                  <a:moveTo>
                    <a:pt x="1540668" y="638175"/>
                  </a:moveTo>
                  <a:cubicBezTo>
                    <a:pt x="1591081" y="638175"/>
                    <a:pt x="1631949" y="679043"/>
                    <a:pt x="1631949" y="729457"/>
                  </a:cubicBezTo>
                  <a:cubicBezTo>
                    <a:pt x="1631949" y="779871"/>
                    <a:pt x="1591081" y="820739"/>
                    <a:pt x="1540668" y="820739"/>
                  </a:cubicBezTo>
                  <a:cubicBezTo>
                    <a:pt x="1490255" y="820739"/>
                    <a:pt x="1449387" y="779871"/>
                    <a:pt x="1449387" y="729457"/>
                  </a:cubicBezTo>
                  <a:cubicBezTo>
                    <a:pt x="1449387" y="679043"/>
                    <a:pt x="1490255" y="638175"/>
                    <a:pt x="1540668" y="638175"/>
                  </a:cubicBezTo>
                  <a:close/>
                  <a:moveTo>
                    <a:pt x="815975" y="638175"/>
                  </a:moveTo>
                  <a:cubicBezTo>
                    <a:pt x="865950" y="638175"/>
                    <a:pt x="906463" y="679043"/>
                    <a:pt x="906463" y="729457"/>
                  </a:cubicBezTo>
                  <a:cubicBezTo>
                    <a:pt x="906463" y="779871"/>
                    <a:pt x="865950" y="820739"/>
                    <a:pt x="815975" y="820739"/>
                  </a:cubicBezTo>
                  <a:cubicBezTo>
                    <a:pt x="766000" y="820739"/>
                    <a:pt x="725487" y="779871"/>
                    <a:pt x="725487" y="729457"/>
                  </a:cubicBezTo>
                  <a:cubicBezTo>
                    <a:pt x="725487" y="679043"/>
                    <a:pt x="766000" y="638175"/>
                    <a:pt x="815975" y="638175"/>
                  </a:cubicBezTo>
                  <a:close/>
                  <a:moveTo>
                    <a:pt x="90488" y="638175"/>
                  </a:moveTo>
                  <a:cubicBezTo>
                    <a:pt x="140463" y="638175"/>
                    <a:pt x="180976" y="679043"/>
                    <a:pt x="180976" y="729457"/>
                  </a:cubicBezTo>
                  <a:cubicBezTo>
                    <a:pt x="180976" y="779871"/>
                    <a:pt x="140463" y="820739"/>
                    <a:pt x="90488" y="820739"/>
                  </a:cubicBezTo>
                  <a:cubicBezTo>
                    <a:pt x="40513" y="820739"/>
                    <a:pt x="0" y="779871"/>
                    <a:pt x="0" y="729457"/>
                  </a:cubicBezTo>
                  <a:cubicBezTo>
                    <a:pt x="0" y="679043"/>
                    <a:pt x="40513" y="638175"/>
                    <a:pt x="90488" y="638175"/>
                  </a:cubicBezTo>
                  <a:close/>
                  <a:moveTo>
                    <a:pt x="2990850" y="0"/>
                  </a:moveTo>
                  <a:cubicBezTo>
                    <a:pt x="3040825" y="0"/>
                    <a:pt x="3081338" y="40868"/>
                    <a:pt x="3081338" y="91282"/>
                  </a:cubicBezTo>
                  <a:cubicBezTo>
                    <a:pt x="3081338" y="141696"/>
                    <a:pt x="3040825" y="182564"/>
                    <a:pt x="2990850" y="182564"/>
                  </a:cubicBezTo>
                  <a:cubicBezTo>
                    <a:pt x="2940875" y="182564"/>
                    <a:pt x="2900362" y="141696"/>
                    <a:pt x="2900362" y="91282"/>
                  </a:cubicBezTo>
                  <a:cubicBezTo>
                    <a:pt x="2900362" y="40868"/>
                    <a:pt x="2940875" y="0"/>
                    <a:pt x="2990850" y="0"/>
                  </a:cubicBezTo>
                  <a:close/>
                  <a:moveTo>
                    <a:pt x="2265363" y="0"/>
                  </a:moveTo>
                  <a:cubicBezTo>
                    <a:pt x="2315338" y="0"/>
                    <a:pt x="2355851" y="40868"/>
                    <a:pt x="2355851" y="91282"/>
                  </a:cubicBezTo>
                  <a:cubicBezTo>
                    <a:pt x="2355851" y="141696"/>
                    <a:pt x="2315338" y="182564"/>
                    <a:pt x="2265363" y="182564"/>
                  </a:cubicBezTo>
                  <a:cubicBezTo>
                    <a:pt x="2215388" y="182564"/>
                    <a:pt x="2174875" y="141696"/>
                    <a:pt x="2174875" y="91282"/>
                  </a:cubicBezTo>
                  <a:cubicBezTo>
                    <a:pt x="2174875" y="40868"/>
                    <a:pt x="2215388" y="0"/>
                    <a:pt x="2265363" y="0"/>
                  </a:cubicBezTo>
                  <a:close/>
                  <a:moveTo>
                    <a:pt x="1540668" y="0"/>
                  </a:moveTo>
                  <a:cubicBezTo>
                    <a:pt x="1591081" y="0"/>
                    <a:pt x="1631949" y="40868"/>
                    <a:pt x="1631949" y="91282"/>
                  </a:cubicBezTo>
                  <a:cubicBezTo>
                    <a:pt x="1631949" y="141696"/>
                    <a:pt x="1591081" y="182564"/>
                    <a:pt x="1540668" y="182564"/>
                  </a:cubicBezTo>
                  <a:cubicBezTo>
                    <a:pt x="1490255" y="182564"/>
                    <a:pt x="1449387" y="141696"/>
                    <a:pt x="1449387" y="91282"/>
                  </a:cubicBezTo>
                  <a:cubicBezTo>
                    <a:pt x="1449387" y="40868"/>
                    <a:pt x="1490255" y="0"/>
                    <a:pt x="1540668" y="0"/>
                  </a:cubicBezTo>
                  <a:close/>
                  <a:moveTo>
                    <a:pt x="815975" y="0"/>
                  </a:moveTo>
                  <a:cubicBezTo>
                    <a:pt x="865950" y="0"/>
                    <a:pt x="906463" y="40868"/>
                    <a:pt x="906463" y="91282"/>
                  </a:cubicBezTo>
                  <a:cubicBezTo>
                    <a:pt x="906463" y="141696"/>
                    <a:pt x="865950" y="182564"/>
                    <a:pt x="815975" y="182564"/>
                  </a:cubicBezTo>
                  <a:cubicBezTo>
                    <a:pt x="766000" y="182564"/>
                    <a:pt x="725487" y="141696"/>
                    <a:pt x="725487" y="91282"/>
                  </a:cubicBezTo>
                  <a:cubicBezTo>
                    <a:pt x="725487" y="40868"/>
                    <a:pt x="766000" y="0"/>
                    <a:pt x="815975" y="0"/>
                  </a:cubicBezTo>
                  <a:close/>
                  <a:moveTo>
                    <a:pt x="90488" y="0"/>
                  </a:moveTo>
                  <a:cubicBezTo>
                    <a:pt x="140463" y="0"/>
                    <a:pt x="180976" y="40868"/>
                    <a:pt x="180976" y="91282"/>
                  </a:cubicBezTo>
                  <a:cubicBezTo>
                    <a:pt x="180976" y="141696"/>
                    <a:pt x="140463" y="182564"/>
                    <a:pt x="90488" y="182564"/>
                  </a:cubicBezTo>
                  <a:cubicBezTo>
                    <a:pt x="40513" y="182564"/>
                    <a:pt x="0" y="141696"/>
                    <a:pt x="0" y="91282"/>
                  </a:cubicBezTo>
                  <a:cubicBezTo>
                    <a:pt x="0" y="40868"/>
                    <a:pt x="40513" y="0"/>
                    <a:pt x="90488" y="0"/>
                  </a:cubicBezTo>
                  <a:close/>
                </a:path>
              </a:pathLst>
            </a:custGeom>
            <a:solidFill>
              <a:schemeClr val="accent1"/>
            </a:solidFill>
          </p:spPr>
          <p:txBody>
            <a:bodyPr vert="horz" anchor="t" wrap="square" tIns="45720" lIns="91440" bIns="45720" rIns="91440">
              <a:prstTxWarp prst="textNoShape">
                <a:avLst/>
              </a:prstTxWarp>
              <a:noAutofit/>
            </a:bodyPr>
            <a:p>
              <a:pPr algn="l" marL="0"/>
            </a:p>
          </p:txBody>
        </p:sp>
        <p:cxnSp>
          <p:nvCxnSpPr>
            <p:cNvPr name="Connector 8" id="8"/>
            <p:cNvCxnSpPr/>
            <p:nvPr/>
          </p:nvCxnSpPr>
          <p:spPr>
            <a:xfrm>
              <a:off x="660400" y="3275863"/>
              <a:ext cx="0" cy="1314450"/>
            </a:xfrm>
            <a:prstGeom prst="line">
              <a:avLst/>
            </a:prstGeom>
            <a:ln w="50800" cap="flat" cmpd="sng">
              <a:solidFill>
                <a:schemeClr val="accent1"/>
              </a:solidFill>
              <a:prstDash val="solid"/>
            </a:ln>
          </p:spPr>
        </p:cxnSp>
        <p:sp>
          <p:nvSpPr>
            <p:cNvPr name="Freeform 9" id="9"/>
            <p:cNvSpPr/>
            <p:nvPr/>
          </p:nvSpPr>
          <p:spPr>
            <a:xfrm flipH="true" flipV="true">
              <a:off x="-12700" y="0"/>
              <a:ext cx="3544527" cy="2800350"/>
            </a:xfrm>
            <a:custGeom>
              <a:avLst/>
              <a:gdLst/>
              <a:ahLst/>
              <a:cxnLst/>
              <a:rect r="r" b="b" t="t" l="l"/>
              <a:pathLst>
                <a:path w="2776124" h="2193274" stroke="true" fill="norm" extrusionOk="true">
                  <a:moveTo>
                    <a:pt x="2776124" y="2193274"/>
                  </a:moveTo>
                  <a:lnTo>
                    <a:pt x="0" y="2193274"/>
                  </a:lnTo>
                  <a:lnTo>
                    <a:pt x="1672393" y="0"/>
                  </a:lnTo>
                  <a:lnTo>
                    <a:pt x="2776124" y="0"/>
                  </a:lnTo>
                  <a:close/>
                </a:path>
              </a:pathLst>
            </a:custGeom>
            <a:gradFill>
              <a:gsLst>
                <a:gs pos="0">
                  <a:srgbClr val="3091CC">
                    <a:alpha val="40000"/>
                    <a:lumMod val="60000"/>
                    <a:lumOff val="40000"/>
                  </a:srgbClr>
                </a:gs>
                <a:gs pos="100000">
                  <a:srgbClr val="3091CC">
                    <a:alpha val="76000"/>
                  </a:srgbClr>
                </a:gs>
              </a:gsLst>
            </a:gradFill>
          </p:spPr>
          <p:txBody>
            <a:bodyPr vert="horz" anchor="t" wrap="square" tIns="45720" lIns="91440" bIns="45720" rIns="91440">
              <a:prstTxWarp prst="textNoShape">
                <a:avLst/>
              </a:prstTxWarp>
              <a:noAutofit/>
            </a:bodyPr>
            <a:p>
              <a:pPr algn="l" marL="0"/>
            </a:p>
          </p:txBody>
        </p:sp>
      </p:grpSp>
      <p:sp>
        <p:nvSpPr>
          <p:cNvPr name="AutoShape 10" id="10"/>
          <p:cNvSpPr/>
          <p:nvPr>
            <p:ph type="ctrTitle"/>
          </p:nvPr>
        </p:nvSpPr>
        <p:spPr>
          <a:xfrm>
            <a:off x="838204" y="3275863"/>
            <a:ext cx="4363623" cy="1580339"/>
          </a:xfrm>
          <a:prstGeom prst="rect">
            <a:avLst/>
          </a:prstGeom>
        </p:spPr>
        <p:txBody>
          <a:bodyPr vert="horz" anchor="t" wrap="square" tIns="45720" lIns="91440" bIns="45720" rIns="91440">
            <a:normAutofit/>
          </a:bodyPr>
          <a:p>
            <a:pPr algn="l">
              <a:lnSpc>
                <a:spcPct val="100000"/>
              </a:lnSpc>
              <a:spcBef>
                <a:spcPct val="0"/>
              </a:spcBef>
            </a:pPr>
            <a:r>
              <a:rPr lang="en-US" b="true" i="false" sz="4400" baseline="0" u="none">
                <a:solidFill>
                  <a:srgbClr val="FFFFFF"/>
                </a:solidFill>
                <a:latin typeface="Arial"/>
                <a:ea typeface="Arial"/>
              </a:rPr>
              <a:t>Click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itle and Content">
    <p:bg>
      <p:bgPr>
        <a:gradFill>
          <a:gsLst>
            <a:gs pos="0">
              <a:srgbClr val="3091CC">
                <a:lumMod val="75000"/>
              </a:srgbClr>
            </a:gs>
            <a:gs pos="72000">
              <a:srgbClr val="3091CC">
                <a:lumMod val="50000"/>
              </a:srgbClr>
            </a:gs>
          </a:gsLst>
          <a:lin ang="2700000"/>
        </a:gradFill>
      </p:bgPr>
    </p:bg>
    <p:spTree>
      <p:nvGrpSpPr>
        <p:cNvPr id="1" name=""/>
        <p:cNvGrpSpPr/>
        <p:nvPr/>
      </p:nvGrpSpPr>
      <p:grpSpPr>
        <a:xfrm>
          <a:off x="0" y="0"/>
          <a:ext cx="0" cy="0"/>
          <a:chOff x="0" y="0"/>
          <a:chExt cx="0" cy="0"/>
        </a:xfrm>
      </p:grpSpPr>
      <p:sp>
        <p:nvSpPr>
          <p:cNvPr name="AutoShape 2" id="2"/>
          <p:cNvSpPr/>
          <p:nvPr>
            <p:ph type="title"/>
          </p:nvPr>
        </p:nvSpPr>
        <p:spPr>
          <a:xfrm>
            <a:off x="660400" y="128587"/>
            <a:ext cx="10858500" cy="900112"/>
          </a:xfrm>
        </p:spPr>
        <p:txBody>
          <a:bodyPr vert="horz" anchor="b" tIns="45720" lIns="91440" bIns="45720" rIns="91440">
            <a:normAutofit/>
          </a:bodyPr>
          <a:p>
            <a:pPr algn="l">
              <a:lnSpc>
                <a:spcPct val="100000"/>
              </a:lnSpc>
              <a:spcBef>
                <a:spcPct val="0"/>
              </a:spcBef>
            </a:pPr>
            <a:r>
              <a:rPr lang="en-US" b="true" i="false" sz="2800" baseline="0" u="none">
                <a:solidFill>
                  <a:srgbClr val="FFFFFF"/>
                </a:solidFill>
                <a:latin typeface="Arial"/>
                <a:ea typeface="Arial"/>
              </a:rPr>
              <a:t>Click to add title</a:t>
            </a:r>
          </a:p>
        </p:txBody>
      </p:sp>
      <p:sp>
        <p:nvSpPr>
          <p:cNvPr name="AutoShape 3" id="3"/>
          <p:cNvSpPr/>
          <p:nvPr>
            <p:ph type="obj" idx="1"/>
          </p:nvPr>
        </p:nvSpPr>
        <p:spPr>
          <a:xfrm>
            <a:off x="660400" y="1130300"/>
            <a:ext cx="10858500" cy="5003800"/>
          </a:xfrm>
        </p:spPr>
        <p:txBody>
          <a:bodyPr vert="horz" anchor="t" tIns="45720" lIns="91440" bIns="45720" rIns="91440">
            <a:normAutofit/>
          </a:bodyPr>
          <a:p>
            <a:pPr indent="-228600" algn="l" marL="228600">
              <a:lnSpc>
                <a:spcPct val="120000"/>
              </a:lnSpc>
              <a:spcBef>
                <a:spcPts val="1000"/>
              </a:spcBef>
              <a:buNone/>
            </a:pPr>
            <a:r>
              <a:rPr lang="en-US" b="false" i="false" sz="1800" baseline="0" u="none">
                <a:solidFill>
                  <a:srgbClr val="FFFFFF"/>
                </a:solidFill>
                <a:latin typeface="Arial"/>
                <a:ea typeface="Arial"/>
              </a:rPr>
              <a:t>Click to add text</a:t>
            </a:r>
          </a:p>
          <a:p>
            <a:pPr indent="-228600" lvl="1" algn="l" marL="685800">
              <a:lnSpc>
                <a:spcPct val="120000"/>
              </a:lnSpc>
              <a:spcBef>
                <a:spcPts val="500"/>
              </a:spcBef>
              <a:buNone/>
            </a:pPr>
            <a:r>
              <a:rPr lang="en-US" b="false" i="false" sz="1600" baseline="0" u="none">
                <a:solidFill>
                  <a:srgbClr val="FFFFFF"/>
                </a:solidFill>
                <a:latin typeface="Arial"/>
                <a:ea typeface="Arial"/>
              </a:rPr>
              <a:t>Second level</a:t>
            </a:r>
          </a:p>
          <a:p>
            <a:pPr indent="-228600" lvl="2" algn="l" marL="1143000">
              <a:lnSpc>
                <a:spcPct val="120000"/>
              </a:lnSpc>
              <a:spcBef>
                <a:spcPts val="500"/>
              </a:spcBef>
              <a:buNone/>
            </a:pPr>
            <a:r>
              <a:rPr lang="en-US" b="false" i="false" sz="1400" baseline="0" u="none">
                <a:solidFill>
                  <a:srgbClr val="FFFFFF"/>
                </a:solidFill>
                <a:latin typeface="Arial"/>
                <a:ea typeface="Arial"/>
              </a:rPr>
              <a:t>Third level</a:t>
            </a:r>
          </a:p>
          <a:p>
            <a:pPr indent="-228600" lvl="3" algn="l" marL="1600200">
              <a:lnSpc>
                <a:spcPct val="120000"/>
              </a:lnSpc>
              <a:spcBef>
                <a:spcPts val="500"/>
              </a:spcBef>
              <a:buNone/>
            </a:pPr>
            <a:r>
              <a:rPr lang="en-US" b="false" i="false" sz="1200" baseline="0" u="none">
                <a:solidFill>
                  <a:srgbClr val="FFFFFF"/>
                </a:solidFill>
                <a:latin typeface="Arial"/>
                <a:ea typeface="Arial"/>
              </a:rPr>
              <a:t>Fourth level</a:t>
            </a:r>
          </a:p>
          <a:p>
            <a:pPr indent="-228600" lvl="4" algn="l" marL="2057400">
              <a:lnSpc>
                <a:spcPct val="120000"/>
              </a:lnSpc>
              <a:spcBef>
                <a:spcPts val="500"/>
              </a:spcBef>
              <a:buNone/>
            </a:pPr>
            <a:r>
              <a:rPr lang="en-US" b="false" i="false" sz="1200" baseline="0" u="none">
                <a:solidFill>
                  <a:srgbClr val="FFFFFF"/>
                </a:solidFill>
                <a:latin typeface="Arial"/>
                <a:ea typeface="Arial"/>
              </a:rPr>
              <a:t>Fifth level</a:t>
            </a:r>
          </a:p>
        </p:txBody>
      </p:sp>
      <p:sp>
        <p:nvSpPr>
          <p:cNvPr name="AutoShape 4" id="4"/>
          <p:cNvSpPr/>
          <p:nvPr>
            <p:ph type="dt" sz="half" idx="10"/>
          </p:nvPr>
        </p:nvSpPr>
        <p:spPr>
          <a:xfrm>
            <a:off x="4718050" y="6409690"/>
            <a:ext cx="2743200" cy="274320"/>
          </a:xfrm>
        </p:spPr>
        <p:txBody>
          <a:bodyPr vert="horz" anchor="ctr" tIns="45720" lIns="91440" bIns="45720" rIns="91440">
            <a:normAutofit/>
          </a:bodyPr>
          <a:p>
            <a:pPr algn="ctr" marL="0"/>
          </a:p>
        </p:txBody>
      </p:sp>
      <p:sp>
        <p:nvSpPr>
          <p:cNvPr name="AutoShape 5" id="5"/>
          <p:cNvSpPr/>
          <p:nvPr>
            <p:ph type="ftr" sz="quarter" idx="11"/>
          </p:nvPr>
        </p:nvSpPr>
        <p:spPr>
          <a:xfrm>
            <a:off x="660399" y="6409690"/>
            <a:ext cx="3657600" cy="274320"/>
          </a:xfrm>
        </p:spPr>
        <p:txBody>
          <a:bodyPr vert="horz" anchor="ctr" tIns="45720" lIns="91440" bIns="45720" rIns="91440">
            <a:normAutofit/>
          </a:bodyPr>
          <a:p>
            <a:pPr algn="l" marL="0"/>
          </a:p>
        </p:txBody>
      </p:sp>
      <p:sp>
        <p:nvSpPr>
          <p:cNvPr name="AutoShape 6" id="6"/>
          <p:cNvSpPr/>
          <p:nvPr>
            <p:ph type="sldNum" sz="quarter" idx="12"/>
          </p:nvPr>
        </p:nvSpPr>
        <p:spPr>
          <a:xfrm>
            <a:off x="7861300" y="6409690"/>
            <a:ext cx="3657600" cy="274320"/>
          </a:xfrm>
        </p:spPr>
        <p:txBody>
          <a:bodyPr vert="horz" anchor="ctr" tIns="45720" lIns="91440" bIns="45720" rIns="91440">
            <a:normAutofit/>
          </a:bodyPr>
          <a:p>
            <a:pPr algn="r" marL="0"/>
            <a:fld type="slidenum" id="{3386411A-70EE-422D-B97C-F56BEE3FF077}">
              <a:rPr lang="en-US" b="false" i="false" sz="1200" baseline="0" u="none">
                <a:solidFill>
                  <a:srgbClr val="FFFFFF">
                    <a:tint val="75000"/>
                  </a:srgbClr>
                </a:solidFill>
                <a:latin typeface="Arial"/>
                <a:ea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showMasterSp="false">
  <p:cSld name="Agenda">
    <p:bg>
      <p:bgPr>
        <a:gradFill>
          <a:gsLst>
            <a:gs pos="0">
              <a:srgbClr val="3091CC">
                <a:lumMod val="75000"/>
              </a:srgbClr>
            </a:gs>
            <a:gs pos="72000">
              <a:srgbClr val="3091CC">
                <a:lumMod val="50000"/>
              </a:srgbClr>
            </a:gs>
          </a:gsLst>
          <a:lin ang="2700000"/>
        </a:gradFill>
      </p:bgPr>
    </p:bg>
    <p:spTree>
      <p:nvGrpSpPr>
        <p:cNvPr id="1" name=""/>
        <p:cNvGrpSpPr/>
        <p:nvPr/>
      </p:nvGrpSpPr>
      <p:grpSpPr>
        <a:xfrm>
          <a:off x="0" y="0"/>
          <a:ext cx="0" cy="0"/>
          <a:chOff x="0" y="0"/>
          <a:chExt cx="0" cy="0"/>
        </a:xfrm>
      </p:grpSpPr>
      <p:grpSp>
        <p:nvGrpSpPr>
          <p:cNvPr name="Group 2" id="2"/>
          <p:cNvGrpSpPr/>
          <p:nvPr/>
        </p:nvGrpSpPr>
        <p:grpSpPr>
          <a:xfrm>
            <a:off x="0" y="0"/>
            <a:ext cx="12192000" cy="6847205"/>
            <a:chOff x="0" y="0"/>
            <a:chExt cx="12192000" cy="6847205"/>
          </a:xfrm>
        </p:grpSpPr>
        <p:grpSp>
          <p:nvGrpSpPr>
            <p:cNvPr name="Group 3" id="3"/>
            <p:cNvGrpSpPr/>
            <p:nvPr/>
          </p:nvGrpSpPr>
          <p:grpSpPr>
            <a:xfrm flipH="true">
              <a:off x="0" y="0"/>
              <a:ext cx="12192000" cy="6847205"/>
              <a:chOff x="-10633512" y="0"/>
              <a:chExt cx="22499120" cy="6847205"/>
            </a:xfrm>
          </p:grpSpPr>
        </p:grpSp>
      </p:grpSp>
      <p:sp>
        <p:nvSpPr>
          <p:cNvPr name="AutoShape 4" id="4"/>
          <p:cNvSpPr/>
          <p:nvPr>
            <p:ph type="title"/>
          </p:nvPr>
        </p:nvSpPr>
        <p:spPr>
          <a:xfrm>
            <a:off x="1328414" y="1500189"/>
            <a:ext cx="2061861" cy="864515"/>
          </a:xfrm>
          <a:prstGeom prst="rect">
            <a:avLst/>
          </a:prstGeom>
          <a:noFill/>
        </p:spPr>
        <p:txBody>
          <a:bodyPr vert="horz" anchor="t" tIns="45720" lIns="91440" bIns="45720" rIns="91440">
            <a:normAutofit/>
          </a:bodyPr>
          <a:p>
            <a:pPr algn="r">
              <a:lnSpc>
                <a:spcPct val="100000"/>
              </a:lnSpc>
              <a:spcBef>
                <a:spcPct val="0"/>
              </a:spcBef>
            </a:pPr>
            <a:r>
              <a:rPr lang="en-US" b="true" i="false" sz="2800" baseline="0" u="none">
                <a:solidFill>
                  <a:srgbClr val="FFFFFF"/>
                </a:solidFill>
                <a:latin typeface="Arial"/>
                <a:ea typeface="Arial"/>
              </a:rPr>
              <a:t>Agenda</a:t>
            </a:r>
          </a:p>
        </p:txBody>
      </p:sp>
      <p:sp>
        <p:nvSpPr>
          <p:cNvPr name="AutoShape 5" id="5"/>
          <p:cNvSpPr/>
          <p:nvPr>
            <p:ph type="obj" sz="quarter" idx="1"/>
          </p:nvPr>
        </p:nvSpPr>
        <p:spPr>
          <a:xfrm>
            <a:off x="3638391" y="1500189"/>
            <a:ext cx="7880509" cy="4633912"/>
          </a:xfrm>
        </p:spPr>
        <p:txBody>
          <a:bodyPr vert="horz" anchor="t" tIns="45720" lIns="91440" bIns="45720" rIns="91440">
            <a:normAutofit/>
          </a:bodyPr>
          <a:p>
            <a:pPr indent="-342900" algn="l" marL="342900">
              <a:lnSpc>
                <a:spcPct val="100000"/>
              </a:lnSpc>
              <a:spcBef>
                <a:spcPts val="1000"/>
              </a:spcBef>
              <a:buNone/>
            </a:pPr>
            <a:r>
              <a:rPr lang="en-US" b="false" i="false" sz="1800" baseline="0" u="none">
                <a:solidFill>
                  <a:srgbClr val="FFFFFF"/>
                </a:solidFill>
                <a:latin typeface="Arial"/>
                <a:ea typeface="Arial"/>
              </a:rPr>
              <a:t>Click to add text</a:t>
            </a:r>
          </a:p>
          <a:p>
            <a:pPr indent="-342900" lvl="1" algn="l" marL="800100">
              <a:lnSpc>
                <a:spcPct val="100000"/>
              </a:lnSpc>
              <a:spcBef>
                <a:spcPts val="500"/>
              </a:spcBef>
              <a:buNone/>
            </a:pPr>
            <a:r>
              <a:rPr lang="en-US" b="false" i="false" sz="1600" baseline="0" u="none">
                <a:solidFill>
                  <a:srgbClr val="FFFFFF"/>
                </a:solidFill>
                <a:latin typeface="Arial"/>
                <a:ea typeface="Arial"/>
              </a:rPr>
              <a:t>Second level</a:t>
            </a:r>
          </a:p>
          <a:p>
            <a:pPr indent="-342900" lvl="2" algn="l" marL="1257300">
              <a:lnSpc>
                <a:spcPct val="100000"/>
              </a:lnSpc>
              <a:spcBef>
                <a:spcPts val="500"/>
              </a:spcBef>
              <a:buNone/>
            </a:pPr>
            <a:r>
              <a:rPr lang="en-US" b="false" i="false" sz="1400" baseline="0" u="none">
                <a:solidFill>
                  <a:srgbClr val="FFFFFF"/>
                </a:solidFill>
                <a:latin typeface="Arial"/>
                <a:ea typeface="Arial"/>
              </a:rPr>
              <a:t>Third level</a:t>
            </a:r>
          </a:p>
          <a:p>
            <a:pPr indent="-228600" lvl="3" algn="l" marL="1600200">
              <a:lnSpc>
                <a:spcPct val="100000"/>
              </a:lnSpc>
              <a:spcBef>
                <a:spcPts val="500"/>
              </a:spcBef>
              <a:buNone/>
            </a:pPr>
            <a:r>
              <a:rPr lang="en-US" b="false" i="false" sz="1200" baseline="0" u="none">
                <a:solidFill>
                  <a:srgbClr val="FFFFFF"/>
                </a:solidFill>
                <a:latin typeface="Arial"/>
                <a:ea typeface="Arial"/>
              </a:rPr>
              <a:t>Fourth level</a:t>
            </a:r>
          </a:p>
          <a:p>
            <a:pPr indent="-228600" lvl="4" algn="l" marL="2057400">
              <a:lnSpc>
                <a:spcPct val="100000"/>
              </a:lnSpc>
              <a:spcBef>
                <a:spcPts val="500"/>
              </a:spcBef>
              <a:buNone/>
            </a:pPr>
            <a:r>
              <a:rPr lang="en-US" b="false" i="false" sz="1200" baseline="0" u="none">
                <a:solidFill>
                  <a:srgbClr val="FFFFFF"/>
                </a:solidFill>
                <a:latin typeface="Arial"/>
                <a:ea typeface="Arial"/>
              </a:rPr>
              <a:t>Fifth level</a:t>
            </a:r>
          </a:p>
        </p:txBody>
      </p:sp>
      <p:sp>
        <p:nvSpPr>
          <p:cNvPr name="AutoShape 6" id="6"/>
          <p:cNvSpPr/>
          <p:nvPr>
            <p:ph type="dt" sz="half" idx="10"/>
          </p:nvPr>
        </p:nvSpPr>
        <p:spPr>
          <a:xfrm>
            <a:off x="4718050" y="6409690"/>
            <a:ext cx="2743200" cy="274320"/>
          </a:xfrm>
        </p:spPr>
        <p:txBody>
          <a:bodyPr vert="horz" anchor="ctr" tIns="45720" lIns="91440" bIns="45720" rIns="91440">
            <a:normAutofit/>
          </a:bodyPr>
          <a:p>
            <a:pPr algn="ctr" marL="0"/>
          </a:p>
        </p:txBody>
      </p:sp>
      <p:sp>
        <p:nvSpPr>
          <p:cNvPr name="AutoShape 7" id="7"/>
          <p:cNvSpPr/>
          <p:nvPr>
            <p:ph type="ftr" sz="quarter" idx="11"/>
          </p:nvPr>
        </p:nvSpPr>
        <p:spPr>
          <a:xfrm>
            <a:off x="660399" y="6409690"/>
            <a:ext cx="3657600" cy="274320"/>
          </a:xfrm>
        </p:spPr>
        <p:txBody>
          <a:bodyPr vert="horz" anchor="ctr" tIns="45720" lIns="91440" bIns="45720" rIns="91440">
            <a:normAutofit/>
          </a:bodyPr>
          <a:p>
            <a:pPr algn="l" marL="0"/>
          </a:p>
        </p:txBody>
      </p:sp>
      <p:sp>
        <p:nvSpPr>
          <p:cNvPr name="AutoShape 8" id="8"/>
          <p:cNvSpPr/>
          <p:nvPr>
            <p:ph type="sldNum" sz="quarter" idx="12"/>
          </p:nvPr>
        </p:nvSpPr>
        <p:spPr>
          <a:xfrm>
            <a:off x="7861300" y="6409690"/>
            <a:ext cx="3657600" cy="274320"/>
          </a:xfrm>
        </p:spPr>
        <p:txBody>
          <a:bodyPr vert="horz" anchor="ctr" tIns="45720" lIns="91440" bIns="45720" rIns="91440">
            <a:normAutofit/>
          </a:bodyPr>
          <a:p>
            <a:pPr algn="r" marL="0"/>
            <a:fld type="slidenum" id="{3386411A-70EE-422D-B97C-F56BEE3FF077}">
              <a:rPr lang="en-US" b="false" i="false" sz="1200" baseline="0" u="none">
                <a:solidFill>
                  <a:srgbClr val="FFFFFF">
                    <a:tint val="75000"/>
                  </a:srgbClr>
                </a:solidFill>
                <a:latin typeface="Arial"/>
                <a:ea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secHead" showMasterSp="false">
  <p:cSld name="Section Header">
    <p:bg>
      <p:bgPr>
        <a:gradFill>
          <a:gsLst>
            <a:gs pos="0">
              <a:srgbClr val="3091CC"/>
            </a:gs>
            <a:gs pos="100000">
              <a:srgbClr val="3091CC">
                <a:lumMod val="75000"/>
              </a:srgbClr>
            </a:gs>
          </a:gsLst>
          <a:lin ang="2700000"/>
        </a:gradFill>
      </p:bgPr>
    </p:bg>
    <p:spTree>
      <p:nvGrpSpPr>
        <p:cNvPr id="1" name=""/>
        <p:cNvGrpSpPr/>
        <p:nvPr/>
      </p:nvGrpSpPr>
      <p:grpSpPr>
        <a:xfrm>
          <a:off x="0" y="0"/>
          <a:ext cx="0" cy="0"/>
          <a:chOff x="0" y="0"/>
          <a:chExt cx="0" cy="0"/>
        </a:xfrm>
      </p:grpSpPr>
      <p:grpSp>
        <p:nvGrpSpPr>
          <p:cNvPr name="Group 2" id="2"/>
          <p:cNvGrpSpPr/>
          <p:nvPr/>
        </p:nvGrpSpPr>
        <p:grpSpPr>
          <a:xfrm flipH="true">
            <a:off x="0" y="0"/>
            <a:ext cx="12192001" cy="6858000"/>
            <a:chOff x="0" y="0"/>
            <a:chExt cx="12192001" cy="6858000"/>
          </a:xfrm>
        </p:grpSpPr>
        <p:sp>
          <p:nvSpPr>
            <p:cNvPr name="Freeform 3" id="3"/>
            <p:cNvSpPr/>
            <p:nvPr/>
          </p:nvSpPr>
          <p:spPr>
            <a:xfrm>
              <a:off x="6096001" y="0"/>
              <a:ext cx="6096000" cy="6858000"/>
            </a:xfrm>
            <a:custGeom>
              <a:avLst/>
              <a:gdLst/>
              <a:ahLst/>
              <a:cxnLst/>
              <a:rect r="r" b="b" t="t" l="l"/>
              <a:pathLst>
                <a:path w="5614987" h="6858000" stroke="true" fill="norm" extrusionOk="true">
                  <a:moveTo>
                    <a:pt x="1303337" y="0"/>
                  </a:moveTo>
                  <a:lnTo>
                    <a:pt x="2776537" y="0"/>
                  </a:lnTo>
                  <a:lnTo>
                    <a:pt x="5062537" y="0"/>
                  </a:lnTo>
                  <a:lnTo>
                    <a:pt x="5614987" y="0"/>
                  </a:lnTo>
                  <a:lnTo>
                    <a:pt x="5614987" y="6858000"/>
                  </a:lnTo>
                  <a:lnTo>
                    <a:pt x="5062537" y="6858000"/>
                  </a:lnTo>
                  <a:lnTo>
                    <a:pt x="2776537" y="6858000"/>
                  </a:lnTo>
                  <a:lnTo>
                    <a:pt x="2319337" y="6858000"/>
                  </a:lnTo>
                  <a:lnTo>
                    <a:pt x="0" y="2250033"/>
                  </a:lnTo>
                  <a:close/>
                </a:path>
              </a:pathLst>
            </a:custGeom>
            <a:solidFill>
              <a:schemeClr val="accent1">
                <a:lumMod val="75000"/>
              </a:schemeClr>
            </a:solidFill>
            <a:ln cap="flat" cmpd="sng">
              <a:prstDash val="solid"/>
            </a:ln>
          </p:spPr>
          <p:txBody>
            <a:bodyPr vert="horz" anchor="ctr" wrap="square" tIns="45720" lIns="91440" bIns="45720" rIns="91440">
              <a:noAutofit/>
            </a:bodyPr>
            <a:p>
              <a:pPr algn="ctr" marL="0"/>
            </a:p>
          </p:txBody>
        </p:sp>
        <p:sp>
          <p:nvSpPr>
            <p:cNvPr name="Freeform 4" id="4"/>
            <p:cNvSpPr/>
            <p:nvPr/>
          </p:nvSpPr>
          <p:spPr>
            <a:xfrm>
              <a:off x="6364866" y="3508338"/>
              <a:ext cx="2848936" cy="3349662"/>
            </a:xfrm>
            <a:custGeom>
              <a:avLst/>
              <a:gdLst/>
              <a:ahLst/>
              <a:cxnLst/>
              <a:rect r="r" b="b" t="t" l="l"/>
              <a:pathLst>
                <a:path w="1653" h="2111" stroke="true" fill="norm" extrusionOk="true">
                  <a:moveTo>
                    <a:pt x="589" y="0"/>
                  </a:moveTo>
                  <a:lnTo>
                    <a:pt x="0" y="1023"/>
                  </a:lnTo>
                  <a:lnTo>
                    <a:pt x="548" y="2111"/>
                  </a:lnTo>
                  <a:lnTo>
                    <a:pt x="1653" y="2111"/>
                  </a:lnTo>
                  <a:lnTo>
                    <a:pt x="589" y="0"/>
                  </a:lnTo>
                  <a:close/>
                </a:path>
              </a:pathLst>
            </a:custGeom>
            <a:gradFill>
              <a:gsLst>
                <a:gs pos="0">
                  <a:srgbClr val="2F72A7">
                    <a:alpha val="0"/>
                  </a:srgbClr>
                </a:gs>
                <a:gs pos="52000">
                  <a:srgbClr val="2F72A7"/>
                </a:gs>
              </a:gsLst>
              <a:lin ang="13500000"/>
            </a:gradFill>
          </p:spPr>
          <p:txBody>
            <a:bodyPr vert="horz" anchor="t" wrap="square" tIns="45720" lIns="91440" bIns="45720" rIns="91440">
              <a:prstTxWarp prst="textNoShape">
                <a:avLst/>
              </a:prstTxWarp>
              <a:normAutofit/>
            </a:bodyPr>
            <a:p>
              <a:pPr algn="l" marL="0"/>
            </a:p>
          </p:txBody>
        </p:sp>
        <p:sp>
          <p:nvSpPr>
            <p:cNvPr name="Freeform 5" id="5"/>
            <p:cNvSpPr/>
            <p:nvPr/>
          </p:nvSpPr>
          <p:spPr>
            <a:xfrm>
              <a:off x="6357972" y="2250033"/>
              <a:ext cx="2855830" cy="4607967"/>
            </a:xfrm>
            <a:custGeom>
              <a:avLst/>
              <a:gdLst/>
              <a:ahLst/>
              <a:cxnLst/>
              <a:rect r="r" b="b" t="t" l="l"/>
              <a:pathLst>
                <a:path w="1657" h="2904" stroke="true" fill="norm" extrusionOk="true">
                  <a:moveTo>
                    <a:pt x="196" y="0"/>
                  </a:moveTo>
                  <a:lnTo>
                    <a:pt x="0" y="326"/>
                  </a:lnTo>
                  <a:lnTo>
                    <a:pt x="1297" y="2904"/>
                  </a:lnTo>
                  <a:lnTo>
                    <a:pt x="1657" y="2904"/>
                  </a:lnTo>
                  <a:lnTo>
                    <a:pt x="196" y="0"/>
                  </a:lnTo>
                  <a:close/>
                </a:path>
              </a:pathLst>
            </a:custGeom>
            <a:gradFill>
              <a:gsLst>
                <a:gs pos="0">
                  <a:srgbClr val="3091CC">
                    <a:alpha val="40000"/>
                  </a:srgbClr>
                </a:gs>
                <a:gs pos="52000">
                  <a:srgbClr val="3091CC"/>
                </a:gs>
              </a:gsLst>
              <a:lin ang="16200000"/>
            </a:gradFill>
          </p:spPr>
          <p:txBody>
            <a:bodyPr vert="horz" anchor="t" wrap="square" tIns="45720" lIns="91440" bIns="45720" rIns="91440">
              <a:prstTxWarp prst="textNoShape">
                <a:avLst/>
              </a:prstTxWarp>
              <a:normAutofit/>
            </a:bodyPr>
            <a:p>
              <a:pPr algn="l" marL="0"/>
            </a:p>
          </p:txBody>
        </p:sp>
        <p:sp>
          <p:nvSpPr>
            <p:cNvPr name="Freeform 6" id="6"/>
            <p:cNvSpPr/>
            <p:nvPr/>
          </p:nvSpPr>
          <p:spPr>
            <a:xfrm>
              <a:off x="6695777" y="0"/>
              <a:ext cx="5496224" cy="6858000"/>
            </a:xfrm>
            <a:custGeom>
              <a:avLst/>
              <a:gdLst/>
              <a:ahLst/>
              <a:cxnLst/>
              <a:rect r="r" b="b" t="t" l="l"/>
              <a:pathLst>
                <a:path w="3189" h="4322" stroke="true" fill="norm" extrusionOk="true">
                  <a:moveTo>
                    <a:pt x="821" y="0"/>
                  </a:moveTo>
                  <a:lnTo>
                    <a:pt x="0" y="1418"/>
                  </a:lnTo>
                  <a:lnTo>
                    <a:pt x="1461" y="4322"/>
                  </a:lnTo>
                  <a:lnTo>
                    <a:pt x="3189" y="4322"/>
                  </a:lnTo>
                  <a:lnTo>
                    <a:pt x="3189" y="0"/>
                  </a:lnTo>
                  <a:lnTo>
                    <a:pt x="821" y="0"/>
                  </a:lnTo>
                  <a:close/>
                </a:path>
              </a:pathLst>
            </a:custGeom>
            <a:blipFill>
              <a:blip r:embed="rId2"/>
              <a:srcRect/>
              <a:stretch>
                <a:fillRect t="0" l="-27985" b="0" r="-27985"/>
              </a:stretch>
            </a:blipFill>
            <a:ln cap="flat">
              <a:prstDash val="solid"/>
            </a:ln>
          </p:spPr>
          <p:txBody>
            <a:bodyPr vert="horz" rot="0" anchor="ctr" wrap="square" tIns="45720" lIns="91440" bIns="45720" rIns="91440">
              <a:prstTxWarp prst="textNoShape">
                <a:avLst/>
              </a:prstTxWarp>
              <a:noAutofit/>
            </a:bodyPr>
            <a:p>
              <a:pPr algn="ctr" marL="0"/>
            </a:p>
          </p:txBody>
        </p:sp>
        <p:sp>
          <p:nvSpPr>
            <p:cNvPr name="Freeform 7" id="7"/>
            <p:cNvSpPr/>
            <p:nvPr/>
          </p:nvSpPr>
          <p:spPr>
            <a:xfrm>
              <a:off x="0" y="6277619"/>
              <a:ext cx="1227144" cy="580381"/>
            </a:xfrm>
            <a:custGeom>
              <a:avLst/>
              <a:gdLst/>
              <a:ahLst/>
              <a:cxnLst/>
              <a:rect r="r" b="b" t="t" l="l"/>
              <a:pathLst>
                <a:path w="3081338" h="1457326" stroke="true" fill="norm" extrusionOk="true">
                  <a:moveTo>
                    <a:pt x="2990850" y="1276350"/>
                  </a:moveTo>
                  <a:cubicBezTo>
                    <a:pt x="3040825" y="1276350"/>
                    <a:pt x="3081338" y="1316863"/>
                    <a:pt x="3081338" y="1366838"/>
                  </a:cubicBezTo>
                  <a:cubicBezTo>
                    <a:pt x="3081338" y="1416813"/>
                    <a:pt x="3040825" y="1457326"/>
                    <a:pt x="2990850" y="1457326"/>
                  </a:cubicBezTo>
                  <a:cubicBezTo>
                    <a:pt x="2940875" y="1457326"/>
                    <a:pt x="2900362" y="1416813"/>
                    <a:pt x="2900362" y="1366838"/>
                  </a:cubicBezTo>
                  <a:cubicBezTo>
                    <a:pt x="2900362" y="1316863"/>
                    <a:pt x="2940875" y="1276350"/>
                    <a:pt x="2990850" y="1276350"/>
                  </a:cubicBezTo>
                  <a:close/>
                  <a:moveTo>
                    <a:pt x="2265363" y="1276350"/>
                  </a:moveTo>
                  <a:cubicBezTo>
                    <a:pt x="2315338" y="1276350"/>
                    <a:pt x="2355851" y="1316863"/>
                    <a:pt x="2355851" y="1366838"/>
                  </a:cubicBezTo>
                  <a:cubicBezTo>
                    <a:pt x="2355851" y="1416813"/>
                    <a:pt x="2315338" y="1457326"/>
                    <a:pt x="2265363" y="1457326"/>
                  </a:cubicBezTo>
                  <a:cubicBezTo>
                    <a:pt x="2215388" y="1457326"/>
                    <a:pt x="2174875" y="1416813"/>
                    <a:pt x="2174875" y="1366838"/>
                  </a:cubicBezTo>
                  <a:cubicBezTo>
                    <a:pt x="2174875" y="1316863"/>
                    <a:pt x="2215388" y="1276350"/>
                    <a:pt x="2265363" y="1276350"/>
                  </a:cubicBezTo>
                  <a:close/>
                  <a:moveTo>
                    <a:pt x="1540668" y="1276350"/>
                  </a:moveTo>
                  <a:cubicBezTo>
                    <a:pt x="1591081" y="1276350"/>
                    <a:pt x="1631949" y="1316863"/>
                    <a:pt x="1631949" y="1366838"/>
                  </a:cubicBezTo>
                  <a:cubicBezTo>
                    <a:pt x="1631949" y="1416813"/>
                    <a:pt x="1591081" y="1457326"/>
                    <a:pt x="1540668" y="1457326"/>
                  </a:cubicBezTo>
                  <a:cubicBezTo>
                    <a:pt x="1490255" y="1457326"/>
                    <a:pt x="1449387" y="1416813"/>
                    <a:pt x="1449387" y="1366838"/>
                  </a:cubicBezTo>
                  <a:cubicBezTo>
                    <a:pt x="1449387" y="1316863"/>
                    <a:pt x="1490255" y="1276350"/>
                    <a:pt x="1540668" y="1276350"/>
                  </a:cubicBezTo>
                  <a:close/>
                  <a:moveTo>
                    <a:pt x="815975" y="1276350"/>
                  </a:moveTo>
                  <a:cubicBezTo>
                    <a:pt x="865950" y="1276350"/>
                    <a:pt x="906463" y="1316863"/>
                    <a:pt x="906463" y="1366838"/>
                  </a:cubicBezTo>
                  <a:cubicBezTo>
                    <a:pt x="906463" y="1416813"/>
                    <a:pt x="865950" y="1457326"/>
                    <a:pt x="815975" y="1457326"/>
                  </a:cubicBezTo>
                  <a:cubicBezTo>
                    <a:pt x="766000" y="1457326"/>
                    <a:pt x="725487" y="1416813"/>
                    <a:pt x="725487" y="1366838"/>
                  </a:cubicBezTo>
                  <a:cubicBezTo>
                    <a:pt x="725487" y="1316863"/>
                    <a:pt x="766000" y="1276350"/>
                    <a:pt x="815975" y="1276350"/>
                  </a:cubicBezTo>
                  <a:close/>
                  <a:moveTo>
                    <a:pt x="90488" y="1276350"/>
                  </a:moveTo>
                  <a:cubicBezTo>
                    <a:pt x="140463" y="1276350"/>
                    <a:pt x="180976" y="1316863"/>
                    <a:pt x="180976" y="1366838"/>
                  </a:cubicBezTo>
                  <a:cubicBezTo>
                    <a:pt x="180976" y="1416813"/>
                    <a:pt x="140463" y="1457326"/>
                    <a:pt x="90488" y="1457326"/>
                  </a:cubicBezTo>
                  <a:cubicBezTo>
                    <a:pt x="40513" y="1457326"/>
                    <a:pt x="0" y="1416813"/>
                    <a:pt x="0" y="1366838"/>
                  </a:cubicBezTo>
                  <a:cubicBezTo>
                    <a:pt x="0" y="1316863"/>
                    <a:pt x="40513" y="1276350"/>
                    <a:pt x="90488" y="1276350"/>
                  </a:cubicBezTo>
                  <a:close/>
                  <a:moveTo>
                    <a:pt x="2990850" y="638175"/>
                  </a:moveTo>
                  <a:cubicBezTo>
                    <a:pt x="3040825" y="638175"/>
                    <a:pt x="3081338" y="679043"/>
                    <a:pt x="3081338" y="729457"/>
                  </a:cubicBezTo>
                  <a:cubicBezTo>
                    <a:pt x="3081338" y="779871"/>
                    <a:pt x="3040825" y="820739"/>
                    <a:pt x="2990850" y="820739"/>
                  </a:cubicBezTo>
                  <a:cubicBezTo>
                    <a:pt x="2940875" y="820739"/>
                    <a:pt x="2900362" y="779871"/>
                    <a:pt x="2900362" y="729457"/>
                  </a:cubicBezTo>
                  <a:cubicBezTo>
                    <a:pt x="2900362" y="679043"/>
                    <a:pt x="2940875" y="638175"/>
                    <a:pt x="2990850" y="638175"/>
                  </a:cubicBezTo>
                  <a:close/>
                  <a:moveTo>
                    <a:pt x="2265363" y="638175"/>
                  </a:moveTo>
                  <a:cubicBezTo>
                    <a:pt x="2315338" y="638175"/>
                    <a:pt x="2355851" y="679043"/>
                    <a:pt x="2355851" y="729457"/>
                  </a:cubicBezTo>
                  <a:cubicBezTo>
                    <a:pt x="2355851" y="779871"/>
                    <a:pt x="2315338" y="820739"/>
                    <a:pt x="2265363" y="820739"/>
                  </a:cubicBezTo>
                  <a:cubicBezTo>
                    <a:pt x="2215388" y="820739"/>
                    <a:pt x="2174875" y="779871"/>
                    <a:pt x="2174875" y="729457"/>
                  </a:cubicBezTo>
                  <a:cubicBezTo>
                    <a:pt x="2174875" y="679043"/>
                    <a:pt x="2215388" y="638175"/>
                    <a:pt x="2265363" y="638175"/>
                  </a:cubicBezTo>
                  <a:close/>
                  <a:moveTo>
                    <a:pt x="1540668" y="638175"/>
                  </a:moveTo>
                  <a:cubicBezTo>
                    <a:pt x="1591081" y="638175"/>
                    <a:pt x="1631949" y="679043"/>
                    <a:pt x="1631949" y="729457"/>
                  </a:cubicBezTo>
                  <a:cubicBezTo>
                    <a:pt x="1631949" y="779871"/>
                    <a:pt x="1591081" y="820739"/>
                    <a:pt x="1540668" y="820739"/>
                  </a:cubicBezTo>
                  <a:cubicBezTo>
                    <a:pt x="1490255" y="820739"/>
                    <a:pt x="1449387" y="779871"/>
                    <a:pt x="1449387" y="729457"/>
                  </a:cubicBezTo>
                  <a:cubicBezTo>
                    <a:pt x="1449387" y="679043"/>
                    <a:pt x="1490255" y="638175"/>
                    <a:pt x="1540668" y="638175"/>
                  </a:cubicBezTo>
                  <a:close/>
                  <a:moveTo>
                    <a:pt x="815975" y="638175"/>
                  </a:moveTo>
                  <a:cubicBezTo>
                    <a:pt x="865950" y="638175"/>
                    <a:pt x="906463" y="679043"/>
                    <a:pt x="906463" y="729457"/>
                  </a:cubicBezTo>
                  <a:cubicBezTo>
                    <a:pt x="906463" y="779871"/>
                    <a:pt x="865950" y="820739"/>
                    <a:pt x="815975" y="820739"/>
                  </a:cubicBezTo>
                  <a:cubicBezTo>
                    <a:pt x="766000" y="820739"/>
                    <a:pt x="725487" y="779871"/>
                    <a:pt x="725487" y="729457"/>
                  </a:cubicBezTo>
                  <a:cubicBezTo>
                    <a:pt x="725487" y="679043"/>
                    <a:pt x="766000" y="638175"/>
                    <a:pt x="815975" y="638175"/>
                  </a:cubicBezTo>
                  <a:close/>
                  <a:moveTo>
                    <a:pt x="90488" y="638175"/>
                  </a:moveTo>
                  <a:cubicBezTo>
                    <a:pt x="140463" y="638175"/>
                    <a:pt x="180976" y="679043"/>
                    <a:pt x="180976" y="729457"/>
                  </a:cubicBezTo>
                  <a:cubicBezTo>
                    <a:pt x="180976" y="779871"/>
                    <a:pt x="140463" y="820739"/>
                    <a:pt x="90488" y="820739"/>
                  </a:cubicBezTo>
                  <a:cubicBezTo>
                    <a:pt x="40513" y="820739"/>
                    <a:pt x="0" y="779871"/>
                    <a:pt x="0" y="729457"/>
                  </a:cubicBezTo>
                  <a:cubicBezTo>
                    <a:pt x="0" y="679043"/>
                    <a:pt x="40513" y="638175"/>
                    <a:pt x="90488" y="638175"/>
                  </a:cubicBezTo>
                  <a:close/>
                  <a:moveTo>
                    <a:pt x="2990850" y="0"/>
                  </a:moveTo>
                  <a:cubicBezTo>
                    <a:pt x="3040825" y="0"/>
                    <a:pt x="3081338" y="40868"/>
                    <a:pt x="3081338" y="91282"/>
                  </a:cubicBezTo>
                  <a:cubicBezTo>
                    <a:pt x="3081338" y="141696"/>
                    <a:pt x="3040825" y="182564"/>
                    <a:pt x="2990850" y="182564"/>
                  </a:cubicBezTo>
                  <a:cubicBezTo>
                    <a:pt x="2940875" y="182564"/>
                    <a:pt x="2900362" y="141696"/>
                    <a:pt x="2900362" y="91282"/>
                  </a:cubicBezTo>
                  <a:cubicBezTo>
                    <a:pt x="2900362" y="40868"/>
                    <a:pt x="2940875" y="0"/>
                    <a:pt x="2990850" y="0"/>
                  </a:cubicBezTo>
                  <a:close/>
                  <a:moveTo>
                    <a:pt x="2265363" y="0"/>
                  </a:moveTo>
                  <a:cubicBezTo>
                    <a:pt x="2315338" y="0"/>
                    <a:pt x="2355851" y="40868"/>
                    <a:pt x="2355851" y="91282"/>
                  </a:cubicBezTo>
                  <a:cubicBezTo>
                    <a:pt x="2355851" y="141696"/>
                    <a:pt x="2315338" y="182564"/>
                    <a:pt x="2265363" y="182564"/>
                  </a:cubicBezTo>
                  <a:cubicBezTo>
                    <a:pt x="2215388" y="182564"/>
                    <a:pt x="2174875" y="141696"/>
                    <a:pt x="2174875" y="91282"/>
                  </a:cubicBezTo>
                  <a:cubicBezTo>
                    <a:pt x="2174875" y="40868"/>
                    <a:pt x="2215388" y="0"/>
                    <a:pt x="2265363" y="0"/>
                  </a:cubicBezTo>
                  <a:close/>
                  <a:moveTo>
                    <a:pt x="1540668" y="0"/>
                  </a:moveTo>
                  <a:cubicBezTo>
                    <a:pt x="1591081" y="0"/>
                    <a:pt x="1631949" y="40868"/>
                    <a:pt x="1631949" y="91282"/>
                  </a:cubicBezTo>
                  <a:cubicBezTo>
                    <a:pt x="1631949" y="141696"/>
                    <a:pt x="1591081" y="182564"/>
                    <a:pt x="1540668" y="182564"/>
                  </a:cubicBezTo>
                  <a:cubicBezTo>
                    <a:pt x="1490255" y="182564"/>
                    <a:pt x="1449387" y="141696"/>
                    <a:pt x="1449387" y="91282"/>
                  </a:cubicBezTo>
                  <a:cubicBezTo>
                    <a:pt x="1449387" y="40868"/>
                    <a:pt x="1490255" y="0"/>
                    <a:pt x="1540668" y="0"/>
                  </a:cubicBezTo>
                  <a:close/>
                  <a:moveTo>
                    <a:pt x="815975" y="0"/>
                  </a:moveTo>
                  <a:cubicBezTo>
                    <a:pt x="865950" y="0"/>
                    <a:pt x="906463" y="40868"/>
                    <a:pt x="906463" y="91282"/>
                  </a:cubicBezTo>
                  <a:cubicBezTo>
                    <a:pt x="906463" y="141696"/>
                    <a:pt x="865950" y="182564"/>
                    <a:pt x="815975" y="182564"/>
                  </a:cubicBezTo>
                  <a:cubicBezTo>
                    <a:pt x="766000" y="182564"/>
                    <a:pt x="725487" y="141696"/>
                    <a:pt x="725487" y="91282"/>
                  </a:cubicBezTo>
                  <a:cubicBezTo>
                    <a:pt x="725487" y="40868"/>
                    <a:pt x="766000" y="0"/>
                    <a:pt x="815975" y="0"/>
                  </a:cubicBezTo>
                  <a:close/>
                  <a:moveTo>
                    <a:pt x="90488" y="0"/>
                  </a:moveTo>
                  <a:cubicBezTo>
                    <a:pt x="140463" y="0"/>
                    <a:pt x="180976" y="40868"/>
                    <a:pt x="180976" y="91282"/>
                  </a:cubicBezTo>
                  <a:cubicBezTo>
                    <a:pt x="180976" y="141696"/>
                    <a:pt x="140463" y="182564"/>
                    <a:pt x="90488" y="182564"/>
                  </a:cubicBezTo>
                  <a:cubicBezTo>
                    <a:pt x="40513" y="182564"/>
                    <a:pt x="0" y="141696"/>
                    <a:pt x="0" y="91282"/>
                  </a:cubicBezTo>
                  <a:cubicBezTo>
                    <a:pt x="0" y="40868"/>
                    <a:pt x="40513" y="0"/>
                    <a:pt x="90488" y="0"/>
                  </a:cubicBezTo>
                  <a:close/>
                </a:path>
              </a:pathLst>
            </a:custGeom>
            <a:solidFill>
              <a:schemeClr val="accent1"/>
            </a:solidFill>
          </p:spPr>
          <p:txBody>
            <a:bodyPr vert="horz" anchor="t" wrap="square" tIns="45720" lIns="91440" bIns="45720" rIns="91440">
              <a:prstTxWarp prst="textNoShape">
                <a:avLst/>
              </a:prstTxWarp>
              <a:noAutofit/>
            </a:bodyPr>
            <a:p>
              <a:pPr algn="l" marL="0"/>
            </a:p>
          </p:txBody>
        </p:sp>
      </p:grpSp>
      <p:sp>
        <p:nvSpPr>
          <p:cNvPr name="AutoShape 8" id="8"/>
          <p:cNvSpPr/>
          <p:nvPr>
            <p:ph type="title"/>
          </p:nvPr>
        </p:nvSpPr>
        <p:spPr>
          <a:xfrm>
            <a:off x="6487886" y="2324010"/>
            <a:ext cx="5031013" cy="1104990"/>
          </a:xfrm>
          <a:prstGeom prst="rect">
            <a:avLst/>
          </a:prstGeom>
        </p:spPr>
        <p:txBody>
          <a:bodyPr vert="horz" anchor="b" tIns="45720" lIns="91440" bIns="45720" rIns="91440">
            <a:normAutofit/>
          </a:bodyPr>
          <a:p>
            <a:pPr algn="r">
              <a:lnSpc>
                <a:spcPct val="100000"/>
              </a:lnSpc>
              <a:spcBef>
                <a:spcPct val="0"/>
              </a:spcBef>
            </a:pPr>
            <a:r>
              <a:rPr lang="en-US" b="true" i="false" sz="3200" baseline="0" u="none">
                <a:solidFill>
                  <a:srgbClr val="FFFFFF"/>
                </a:solidFill>
                <a:latin typeface="Arial"/>
                <a:ea typeface="Arial"/>
              </a:rPr>
              <a:t>Click to add title</a:t>
            </a:r>
          </a:p>
        </p:txBody>
      </p:sp>
      <p:sp>
        <p:nvSpPr>
          <p:cNvPr name="AutoShape 9" id="9"/>
          <p:cNvSpPr/>
          <p:nvPr>
            <p:ph type="body" sz="quarter" idx="1"/>
          </p:nvPr>
        </p:nvSpPr>
        <p:spPr>
          <a:xfrm>
            <a:off x="6487886" y="3440853"/>
            <a:ext cx="5031013" cy="1343660"/>
          </a:xfrm>
          <a:prstGeom prst="rect">
            <a:avLst/>
          </a:prstGeom>
        </p:spPr>
        <p:txBody>
          <a:bodyPr vert="horz" anchor="t" tIns="45720" lIns="91440" bIns="45720" rIns="91440">
            <a:normAutofit/>
          </a:bodyPr>
          <a:p>
            <a:pPr indent="0" algn="r" marL="0">
              <a:lnSpc>
                <a:spcPct val="120000"/>
              </a:lnSpc>
              <a:spcBef>
                <a:spcPts val="1000"/>
              </a:spcBef>
              <a:buNone/>
            </a:pPr>
            <a:r>
              <a:rPr lang="en-US" b="false" i="false" sz="2000" baseline="0" u="none">
                <a:solidFill>
                  <a:srgbClr val="FFFFFF"/>
                </a:solidFill>
                <a:latin typeface="Arial"/>
                <a:ea typeface="Arial"/>
              </a:rPr>
              <a:t>Click to add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bg>
      <p:bgPr>
        <a:gradFill>
          <a:gsLst>
            <a:gs pos="0">
              <a:srgbClr val="3091CC">
                <a:lumMod val="75000"/>
              </a:srgbClr>
            </a:gs>
            <a:gs pos="72000">
              <a:srgbClr val="3091CC">
                <a:lumMod val="50000"/>
              </a:srgbClr>
            </a:gs>
          </a:gsLst>
          <a:lin ang="2700000"/>
        </a:gradFill>
      </p:bgPr>
    </p:bg>
    <p:spTree>
      <p:nvGrpSpPr>
        <p:cNvPr id="1" name=""/>
        <p:cNvGrpSpPr/>
        <p:nvPr/>
      </p:nvGrpSpPr>
      <p:grpSpPr>
        <a:xfrm>
          <a:off x="0" y="0"/>
          <a:ext cx="0" cy="0"/>
          <a:chOff x="0" y="0"/>
          <a:chExt cx="0" cy="0"/>
        </a:xfrm>
      </p:grpSpPr>
      <p:sp>
        <p:nvSpPr>
          <p:cNvPr name="AutoShape 2" id="2"/>
          <p:cNvSpPr/>
          <p:nvPr>
            <p:ph type="title"/>
          </p:nvPr>
        </p:nvSpPr>
        <p:spPr>
          <a:xfrm>
            <a:off x="660400" y="128587"/>
            <a:ext cx="10858500" cy="900112"/>
          </a:xfrm>
        </p:spPr>
        <p:txBody>
          <a:bodyPr vert="horz" anchor="b" tIns="45720" lIns="91440" bIns="45720" rIns="91440">
            <a:normAutofit/>
          </a:bodyPr>
          <a:p>
            <a:pPr algn="l">
              <a:lnSpc>
                <a:spcPct val="100000"/>
              </a:lnSpc>
              <a:spcBef>
                <a:spcPct val="0"/>
              </a:spcBef>
            </a:pPr>
            <a:r>
              <a:rPr lang="en-US" b="true" i="false" sz="2800" baseline="0" u="none">
                <a:solidFill>
                  <a:srgbClr val="FFFFFF"/>
                </a:solidFill>
                <a:latin typeface="Arial"/>
                <a:ea typeface="Arial"/>
              </a:rPr>
              <a:t>Click to add title</a:t>
            </a:r>
          </a:p>
        </p:txBody>
      </p:sp>
      <p:sp>
        <p:nvSpPr>
          <p:cNvPr name="AutoShape 3" id="3"/>
          <p:cNvSpPr/>
          <p:nvPr>
            <p:ph type="dt" sz="half" idx="10"/>
          </p:nvPr>
        </p:nvSpPr>
        <p:spPr>
          <a:xfrm>
            <a:off x="4718050" y="6409690"/>
            <a:ext cx="2743200" cy="274320"/>
          </a:xfrm>
        </p:spPr>
        <p:txBody>
          <a:bodyPr vert="horz" anchor="ctr" tIns="45720" lIns="91440" bIns="45720" rIns="91440">
            <a:normAutofit/>
          </a:bodyPr>
          <a:p>
            <a:pPr algn="ctr" marL="0"/>
          </a:p>
        </p:txBody>
      </p:sp>
      <p:sp>
        <p:nvSpPr>
          <p:cNvPr name="AutoShape 4" id="4"/>
          <p:cNvSpPr/>
          <p:nvPr>
            <p:ph type="ftr" sz="quarter" idx="11"/>
          </p:nvPr>
        </p:nvSpPr>
        <p:spPr>
          <a:xfrm>
            <a:off x="660399" y="6409690"/>
            <a:ext cx="3657600" cy="274320"/>
          </a:xfrm>
        </p:spPr>
        <p:txBody>
          <a:bodyPr vert="horz" anchor="ctr" tIns="45720" lIns="91440" bIns="45720" rIns="91440">
            <a:normAutofit/>
          </a:bodyPr>
          <a:p>
            <a:pPr algn="l" marL="0"/>
          </a:p>
        </p:txBody>
      </p:sp>
      <p:sp>
        <p:nvSpPr>
          <p:cNvPr name="AutoShape 5" id="5"/>
          <p:cNvSpPr/>
          <p:nvPr>
            <p:ph type="sldNum" sz="quarter" idx="12"/>
          </p:nvPr>
        </p:nvSpPr>
        <p:spPr>
          <a:xfrm>
            <a:off x="7861300" y="6409690"/>
            <a:ext cx="3657600" cy="274320"/>
          </a:xfrm>
        </p:spPr>
        <p:txBody>
          <a:bodyPr vert="horz" anchor="ctr" tIns="45720" lIns="91440" bIns="45720" rIns="91440">
            <a:normAutofit/>
          </a:bodyPr>
          <a:p>
            <a:pPr algn="r" marL="0"/>
            <a:fld type="slidenum" id="{3386411A-70EE-422D-B97C-F56BEE3FF077}">
              <a:rPr lang="en-US" b="false" i="false" sz="1200" baseline="0" u="none">
                <a:solidFill>
                  <a:srgbClr val="FFFFFF">
                    <a:tint val="75000"/>
                  </a:srgbClr>
                </a:solidFill>
                <a:latin typeface="Arial"/>
                <a:ea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showMasterSp="false">
  <p:cSld name="Closing">
    <p:bg>
      <p:bgPr>
        <a:gradFill>
          <a:gsLst>
            <a:gs pos="0">
              <a:srgbClr val="3091CC"/>
            </a:gs>
            <a:gs pos="100000">
              <a:srgbClr val="3091CC">
                <a:lumMod val="75000"/>
              </a:srgbClr>
            </a:gs>
          </a:gsLst>
          <a:lin ang="2700000"/>
        </a:gradFill>
      </p:bgPr>
    </p:bg>
    <p:spTree>
      <p:nvGrpSpPr>
        <p:cNvPr id="1" name=""/>
        <p:cNvGrpSpPr/>
        <p:nvPr/>
      </p:nvGrpSpPr>
      <p:grpSpPr>
        <a:xfrm>
          <a:off x="0" y="0"/>
          <a:ext cx="0" cy="0"/>
          <a:chOff x="0" y="0"/>
          <a:chExt cx="0" cy="0"/>
        </a:xfrm>
      </p:grpSpPr>
      <p:grpSp>
        <p:nvGrpSpPr>
          <p:cNvPr name="Group 2" id="2"/>
          <p:cNvGrpSpPr/>
          <p:nvPr/>
        </p:nvGrpSpPr>
        <p:grpSpPr>
          <a:xfrm>
            <a:off x="-12700" y="0"/>
            <a:ext cx="12191996" cy="6858000"/>
            <a:chOff x="-12700" y="0"/>
            <a:chExt cx="12191996" cy="6858000"/>
          </a:xfrm>
        </p:grpSpPr>
        <p:sp>
          <p:nvSpPr>
            <p:cNvPr name="Freeform 3" id="3"/>
            <p:cNvSpPr/>
            <p:nvPr/>
          </p:nvSpPr>
          <p:spPr>
            <a:xfrm>
              <a:off x="4800601" y="0"/>
              <a:ext cx="7391394" cy="6858000"/>
            </a:xfrm>
            <a:custGeom>
              <a:avLst/>
              <a:gdLst/>
              <a:ahLst/>
              <a:cxnLst/>
              <a:rect r="r" b="b" t="t" l="l"/>
              <a:pathLst>
                <a:path w="5614987" h="6858000" stroke="true" fill="norm" extrusionOk="true">
                  <a:moveTo>
                    <a:pt x="1303337" y="0"/>
                  </a:moveTo>
                  <a:lnTo>
                    <a:pt x="2776537" y="0"/>
                  </a:lnTo>
                  <a:lnTo>
                    <a:pt x="5062537" y="0"/>
                  </a:lnTo>
                  <a:lnTo>
                    <a:pt x="5614987" y="0"/>
                  </a:lnTo>
                  <a:lnTo>
                    <a:pt x="5614987" y="6858000"/>
                  </a:lnTo>
                  <a:lnTo>
                    <a:pt x="5062537" y="6858000"/>
                  </a:lnTo>
                  <a:lnTo>
                    <a:pt x="2776537" y="6858000"/>
                  </a:lnTo>
                  <a:lnTo>
                    <a:pt x="2319337" y="6858000"/>
                  </a:lnTo>
                  <a:lnTo>
                    <a:pt x="0" y="2250033"/>
                  </a:lnTo>
                  <a:close/>
                </a:path>
              </a:pathLst>
            </a:custGeom>
            <a:gradFill>
              <a:gsLst>
                <a:gs pos="0">
                  <a:srgbClr val="3091CC"/>
                </a:gs>
                <a:gs pos="100000">
                  <a:srgbClr val="3091CC">
                    <a:alpha val="40000"/>
                    <a:lumMod val="60000"/>
                    <a:lumOff val="40000"/>
                  </a:srgbClr>
                </a:gs>
              </a:gsLst>
              <a:lin ang="5400000"/>
            </a:gradFill>
          </p:spPr>
          <p:txBody>
            <a:bodyPr vert="horz" anchor="t" wrap="square" tIns="45720" lIns="91440" bIns="45720" rIns="91440">
              <a:prstTxWarp prst="textNoShape">
                <a:avLst/>
              </a:prstTxWarp>
              <a:noAutofit/>
            </a:bodyPr>
            <a:p>
              <a:pPr algn="l" marL="0"/>
            </a:p>
          </p:txBody>
        </p:sp>
        <p:sp>
          <p:nvSpPr>
            <p:cNvPr name="Freeform 4" id="4"/>
            <p:cNvSpPr/>
            <p:nvPr/>
          </p:nvSpPr>
          <p:spPr>
            <a:xfrm>
              <a:off x="5126600" y="3508338"/>
              <a:ext cx="3454332" cy="3349662"/>
            </a:xfrm>
            <a:custGeom>
              <a:avLst/>
              <a:gdLst/>
              <a:ahLst/>
              <a:cxnLst/>
              <a:rect r="r" b="b" t="t" l="l"/>
              <a:pathLst>
                <a:path w="1653" h="2111" stroke="true" fill="norm" extrusionOk="true">
                  <a:moveTo>
                    <a:pt x="589" y="0"/>
                  </a:moveTo>
                  <a:lnTo>
                    <a:pt x="0" y="1023"/>
                  </a:lnTo>
                  <a:lnTo>
                    <a:pt x="548" y="2111"/>
                  </a:lnTo>
                  <a:lnTo>
                    <a:pt x="1653" y="2111"/>
                  </a:lnTo>
                  <a:lnTo>
                    <a:pt x="589" y="0"/>
                  </a:lnTo>
                  <a:close/>
                </a:path>
              </a:pathLst>
            </a:custGeom>
            <a:gradFill>
              <a:gsLst>
                <a:gs pos="0">
                  <a:srgbClr val="2F72A7">
                    <a:alpha val="40000"/>
                    <a:lumMod val="60000"/>
                    <a:lumOff val="40000"/>
                  </a:srgbClr>
                </a:gs>
                <a:gs pos="68000">
                  <a:srgbClr val="2F72A7"/>
                </a:gs>
              </a:gsLst>
              <a:lin ang="16200000"/>
            </a:gradFill>
          </p:spPr>
          <p:txBody>
            <a:bodyPr vert="horz" anchor="t" wrap="square" tIns="45720" lIns="91440" bIns="45720" rIns="91440">
              <a:prstTxWarp prst="textNoShape">
                <a:avLst/>
              </a:prstTxWarp>
              <a:noAutofit/>
            </a:bodyPr>
            <a:p>
              <a:pPr algn="l" marL="0"/>
            </a:p>
          </p:txBody>
        </p:sp>
        <p:sp>
          <p:nvSpPr>
            <p:cNvPr name="Freeform 5" id="5"/>
            <p:cNvSpPr/>
            <p:nvPr/>
          </p:nvSpPr>
          <p:spPr>
            <a:xfrm>
              <a:off x="5118241" y="2250033"/>
              <a:ext cx="3462691" cy="4607967"/>
            </a:xfrm>
            <a:custGeom>
              <a:avLst/>
              <a:gdLst/>
              <a:ahLst/>
              <a:cxnLst/>
              <a:rect r="r" b="b" t="t" l="l"/>
              <a:pathLst>
                <a:path w="1657" h="2904" stroke="true" fill="norm" extrusionOk="true">
                  <a:moveTo>
                    <a:pt x="196" y="0"/>
                  </a:moveTo>
                  <a:lnTo>
                    <a:pt x="0" y="326"/>
                  </a:lnTo>
                  <a:lnTo>
                    <a:pt x="1297" y="2904"/>
                  </a:lnTo>
                  <a:lnTo>
                    <a:pt x="1657" y="2904"/>
                  </a:lnTo>
                  <a:lnTo>
                    <a:pt x="196" y="0"/>
                  </a:lnTo>
                  <a:close/>
                </a:path>
              </a:pathLst>
            </a:custGeom>
            <a:gradFill>
              <a:gsLst>
                <a:gs pos="0">
                  <a:srgbClr val="3091CC"/>
                </a:gs>
                <a:gs pos="100000">
                  <a:srgbClr val="3091CC">
                    <a:alpha val="40000"/>
                    <a:lumMod val="60000"/>
                    <a:lumOff val="40000"/>
                  </a:srgbClr>
                </a:gs>
              </a:gsLst>
              <a:lin ang="5400000"/>
            </a:gradFill>
          </p:spPr>
          <p:txBody>
            <a:bodyPr vert="horz" anchor="t" wrap="square" tIns="45720" lIns="91440" bIns="45720" rIns="91440">
              <a:prstTxWarp prst="textNoShape">
                <a:avLst/>
              </a:prstTxWarp>
              <a:noAutofit/>
            </a:bodyPr>
            <a:p>
              <a:pPr algn="l" marL="0"/>
            </a:p>
          </p:txBody>
        </p:sp>
        <p:sp>
          <p:nvSpPr>
            <p:cNvPr name="Freeform 6" id="6"/>
            <p:cNvSpPr/>
            <p:nvPr/>
          </p:nvSpPr>
          <p:spPr>
            <a:xfrm>
              <a:off x="5527829" y="0"/>
              <a:ext cx="6664166" cy="6858000"/>
            </a:xfrm>
            <a:custGeom>
              <a:avLst/>
              <a:gdLst/>
              <a:ahLst/>
              <a:cxnLst/>
              <a:rect r="r" b="b" t="t" l="l"/>
              <a:pathLst>
                <a:path w="3189" h="4322" stroke="true" fill="norm" extrusionOk="true">
                  <a:moveTo>
                    <a:pt x="821" y="0"/>
                  </a:moveTo>
                  <a:lnTo>
                    <a:pt x="0" y="1418"/>
                  </a:lnTo>
                  <a:lnTo>
                    <a:pt x="1461" y="4322"/>
                  </a:lnTo>
                  <a:lnTo>
                    <a:pt x="3189" y="4322"/>
                  </a:lnTo>
                  <a:lnTo>
                    <a:pt x="3189" y="0"/>
                  </a:lnTo>
                  <a:lnTo>
                    <a:pt x="821" y="0"/>
                  </a:lnTo>
                  <a:close/>
                </a:path>
              </a:pathLst>
            </a:custGeom>
            <a:blipFill>
              <a:blip r:embed="rId2"/>
              <a:srcRect/>
              <a:stretch>
                <a:fillRect t="0" l="-14317" b="0" r="-14317"/>
              </a:stretch>
            </a:blipFill>
            <a:ln cap="flat" cmpd="sng">
              <a:prstDash val="solid"/>
            </a:ln>
          </p:spPr>
          <p:txBody>
            <a:bodyPr vert="horz" rot="0" anchor="t" wrap="square" tIns="45720" lIns="91440" bIns="45720" rIns="91440">
              <a:prstTxWarp prst="textNoShape">
                <a:avLst/>
              </a:prstTxWarp>
              <a:noAutofit/>
            </a:bodyPr>
            <a:p>
              <a:pPr algn="ctr" marL="0"/>
            </a:p>
          </p:txBody>
        </p:sp>
        <p:sp>
          <p:nvSpPr>
            <p:cNvPr name="Freeform 7" id="7"/>
            <p:cNvSpPr/>
            <p:nvPr/>
          </p:nvSpPr>
          <p:spPr>
            <a:xfrm>
              <a:off x="0" y="6277619"/>
              <a:ext cx="1227144" cy="580381"/>
            </a:xfrm>
            <a:custGeom>
              <a:avLst/>
              <a:gdLst/>
              <a:ahLst/>
              <a:cxnLst/>
              <a:rect r="r" b="b" t="t" l="l"/>
              <a:pathLst>
                <a:path w="3081338" h="1457326" stroke="true" fill="norm" extrusionOk="true">
                  <a:moveTo>
                    <a:pt x="2990850" y="1276350"/>
                  </a:moveTo>
                  <a:cubicBezTo>
                    <a:pt x="3040825" y="1276350"/>
                    <a:pt x="3081338" y="1316863"/>
                    <a:pt x="3081338" y="1366838"/>
                  </a:cubicBezTo>
                  <a:cubicBezTo>
                    <a:pt x="3081338" y="1416813"/>
                    <a:pt x="3040825" y="1457326"/>
                    <a:pt x="2990850" y="1457326"/>
                  </a:cubicBezTo>
                  <a:cubicBezTo>
                    <a:pt x="2940875" y="1457326"/>
                    <a:pt x="2900362" y="1416813"/>
                    <a:pt x="2900362" y="1366838"/>
                  </a:cubicBezTo>
                  <a:cubicBezTo>
                    <a:pt x="2900362" y="1316863"/>
                    <a:pt x="2940875" y="1276350"/>
                    <a:pt x="2990850" y="1276350"/>
                  </a:cubicBezTo>
                  <a:close/>
                  <a:moveTo>
                    <a:pt x="2265363" y="1276350"/>
                  </a:moveTo>
                  <a:cubicBezTo>
                    <a:pt x="2315338" y="1276350"/>
                    <a:pt x="2355851" y="1316863"/>
                    <a:pt x="2355851" y="1366838"/>
                  </a:cubicBezTo>
                  <a:cubicBezTo>
                    <a:pt x="2355851" y="1416813"/>
                    <a:pt x="2315338" y="1457326"/>
                    <a:pt x="2265363" y="1457326"/>
                  </a:cubicBezTo>
                  <a:cubicBezTo>
                    <a:pt x="2215388" y="1457326"/>
                    <a:pt x="2174875" y="1416813"/>
                    <a:pt x="2174875" y="1366838"/>
                  </a:cubicBezTo>
                  <a:cubicBezTo>
                    <a:pt x="2174875" y="1316863"/>
                    <a:pt x="2215388" y="1276350"/>
                    <a:pt x="2265363" y="1276350"/>
                  </a:cubicBezTo>
                  <a:close/>
                  <a:moveTo>
                    <a:pt x="1540668" y="1276350"/>
                  </a:moveTo>
                  <a:cubicBezTo>
                    <a:pt x="1591081" y="1276350"/>
                    <a:pt x="1631949" y="1316863"/>
                    <a:pt x="1631949" y="1366838"/>
                  </a:cubicBezTo>
                  <a:cubicBezTo>
                    <a:pt x="1631949" y="1416813"/>
                    <a:pt x="1591081" y="1457326"/>
                    <a:pt x="1540668" y="1457326"/>
                  </a:cubicBezTo>
                  <a:cubicBezTo>
                    <a:pt x="1490255" y="1457326"/>
                    <a:pt x="1449387" y="1416813"/>
                    <a:pt x="1449387" y="1366838"/>
                  </a:cubicBezTo>
                  <a:cubicBezTo>
                    <a:pt x="1449387" y="1316863"/>
                    <a:pt x="1490255" y="1276350"/>
                    <a:pt x="1540668" y="1276350"/>
                  </a:cubicBezTo>
                  <a:close/>
                  <a:moveTo>
                    <a:pt x="815975" y="1276350"/>
                  </a:moveTo>
                  <a:cubicBezTo>
                    <a:pt x="865950" y="1276350"/>
                    <a:pt x="906463" y="1316863"/>
                    <a:pt x="906463" y="1366838"/>
                  </a:cubicBezTo>
                  <a:cubicBezTo>
                    <a:pt x="906463" y="1416813"/>
                    <a:pt x="865950" y="1457326"/>
                    <a:pt x="815975" y="1457326"/>
                  </a:cubicBezTo>
                  <a:cubicBezTo>
                    <a:pt x="766000" y="1457326"/>
                    <a:pt x="725487" y="1416813"/>
                    <a:pt x="725487" y="1366838"/>
                  </a:cubicBezTo>
                  <a:cubicBezTo>
                    <a:pt x="725487" y="1316863"/>
                    <a:pt x="766000" y="1276350"/>
                    <a:pt x="815975" y="1276350"/>
                  </a:cubicBezTo>
                  <a:close/>
                  <a:moveTo>
                    <a:pt x="90488" y="1276350"/>
                  </a:moveTo>
                  <a:cubicBezTo>
                    <a:pt x="140463" y="1276350"/>
                    <a:pt x="180976" y="1316863"/>
                    <a:pt x="180976" y="1366838"/>
                  </a:cubicBezTo>
                  <a:cubicBezTo>
                    <a:pt x="180976" y="1416813"/>
                    <a:pt x="140463" y="1457326"/>
                    <a:pt x="90488" y="1457326"/>
                  </a:cubicBezTo>
                  <a:cubicBezTo>
                    <a:pt x="40513" y="1457326"/>
                    <a:pt x="0" y="1416813"/>
                    <a:pt x="0" y="1366838"/>
                  </a:cubicBezTo>
                  <a:cubicBezTo>
                    <a:pt x="0" y="1316863"/>
                    <a:pt x="40513" y="1276350"/>
                    <a:pt x="90488" y="1276350"/>
                  </a:cubicBezTo>
                  <a:close/>
                  <a:moveTo>
                    <a:pt x="2990850" y="638175"/>
                  </a:moveTo>
                  <a:cubicBezTo>
                    <a:pt x="3040825" y="638175"/>
                    <a:pt x="3081338" y="679043"/>
                    <a:pt x="3081338" y="729457"/>
                  </a:cubicBezTo>
                  <a:cubicBezTo>
                    <a:pt x="3081338" y="779871"/>
                    <a:pt x="3040825" y="820739"/>
                    <a:pt x="2990850" y="820739"/>
                  </a:cubicBezTo>
                  <a:cubicBezTo>
                    <a:pt x="2940875" y="820739"/>
                    <a:pt x="2900362" y="779871"/>
                    <a:pt x="2900362" y="729457"/>
                  </a:cubicBezTo>
                  <a:cubicBezTo>
                    <a:pt x="2900362" y="679043"/>
                    <a:pt x="2940875" y="638175"/>
                    <a:pt x="2990850" y="638175"/>
                  </a:cubicBezTo>
                  <a:close/>
                  <a:moveTo>
                    <a:pt x="2265363" y="638175"/>
                  </a:moveTo>
                  <a:cubicBezTo>
                    <a:pt x="2315338" y="638175"/>
                    <a:pt x="2355851" y="679043"/>
                    <a:pt x="2355851" y="729457"/>
                  </a:cubicBezTo>
                  <a:cubicBezTo>
                    <a:pt x="2355851" y="779871"/>
                    <a:pt x="2315338" y="820739"/>
                    <a:pt x="2265363" y="820739"/>
                  </a:cubicBezTo>
                  <a:cubicBezTo>
                    <a:pt x="2215388" y="820739"/>
                    <a:pt x="2174875" y="779871"/>
                    <a:pt x="2174875" y="729457"/>
                  </a:cubicBezTo>
                  <a:cubicBezTo>
                    <a:pt x="2174875" y="679043"/>
                    <a:pt x="2215388" y="638175"/>
                    <a:pt x="2265363" y="638175"/>
                  </a:cubicBezTo>
                  <a:close/>
                  <a:moveTo>
                    <a:pt x="1540668" y="638175"/>
                  </a:moveTo>
                  <a:cubicBezTo>
                    <a:pt x="1591081" y="638175"/>
                    <a:pt x="1631949" y="679043"/>
                    <a:pt x="1631949" y="729457"/>
                  </a:cubicBezTo>
                  <a:cubicBezTo>
                    <a:pt x="1631949" y="779871"/>
                    <a:pt x="1591081" y="820739"/>
                    <a:pt x="1540668" y="820739"/>
                  </a:cubicBezTo>
                  <a:cubicBezTo>
                    <a:pt x="1490255" y="820739"/>
                    <a:pt x="1449387" y="779871"/>
                    <a:pt x="1449387" y="729457"/>
                  </a:cubicBezTo>
                  <a:cubicBezTo>
                    <a:pt x="1449387" y="679043"/>
                    <a:pt x="1490255" y="638175"/>
                    <a:pt x="1540668" y="638175"/>
                  </a:cubicBezTo>
                  <a:close/>
                  <a:moveTo>
                    <a:pt x="815975" y="638175"/>
                  </a:moveTo>
                  <a:cubicBezTo>
                    <a:pt x="865950" y="638175"/>
                    <a:pt x="906463" y="679043"/>
                    <a:pt x="906463" y="729457"/>
                  </a:cubicBezTo>
                  <a:cubicBezTo>
                    <a:pt x="906463" y="779871"/>
                    <a:pt x="865950" y="820739"/>
                    <a:pt x="815975" y="820739"/>
                  </a:cubicBezTo>
                  <a:cubicBezTo>
                    <a:pt x="766000" y="820739"/>
                    <a:pt x="725487" y="779871"/>
                    <a:pt x="725487" y="729457"/>
                  </a:cubicBezTo>
                  <a:cubicBezTo>
                    <a:pt x="725487" y="679043"/>
                    <a:pt x="766000" y="638175"/>
                    <a:pt x="815975" y="638175"/>
                  </a:cubicBezTo>
                  <a:close/>
                  <a:moveTo>
                    <a:pt x="90488" y="638175"/>
                  </a:moveTo>
                  <a:cubicBezTo>
                    <a:pt x="140463" y="638175"/>
                    <a:pt x="180976" y="679043"/>
                    <a:pt x="180976" y="729457"/>
                  </a:cubicBezTo>
                  <a:cubicBezTo>
                    <a:pt x="180976" y="779871"/>
                    <a:pt x="140463" y="820739"/>
                    <a:pt x="90488" y="820739"/>
                  </a:cubicBezTo>
                  <a:cubicBezTo>
                    <a:pt x="40513" y="820739"/>
                    <a:pt x="0" y="779871"/>
                    <a:pt x="0" y="729457"/>
                  </a:cubicBezTo>
                  <a:cubicBezTo>
                    <a:pt x="0" y="679043"/>
                    <a:pt x="40513" y="638175"/>
                    <a:pt x="90488" y="638175"/>
                  </a:cubicBezTo>
                  <a:close/>
                  <a:moveTo>
                    <a:pt x="2990850" y="0"/>
                  </a:moveTo>
                  <a:cubicBezTo>
                    <a:pt x="3040825" y="0"/>
                    <a:pt x="3081338" y="40868"/>
                    <a:pt x="3081338" y="91282"/>
                  </a:cubicBezTo>
                  <a:cubicBezTo>
                    <a:pt x="3081338" y="141696"/>
                    <a:pt x="3040825" y="182564"/>
                    <a:pt x="2990850" y="182564"/>
                  </a:cubicBezTo>
                  <a:cubicBezTo>
                    <a:pt x="2940875" y="182564"/>
                    <a:pt x="2900362" y="141696"/>
                    <a:pt x="2900362" y="91282"/>
                  </a:cubicBezTo>
                  <a:cubicBezTo>
                    <a:pt x="2900362" y="40868"/>
                    <a:pt x="2940875" y="0"/>
                    <a:pt x="2990850" y="0"/>
                  </a:cubicBezTo>
                  <a:close/>
                  <a:moveTo>
                    <a:pt x="2265363" y="0"/>
                  </a:moveTo>
                  <a:cubicBezTo>
                    <a:pt x="2315338" y="0"/>
                    <a:pt x="2355851" y="40868"/>
                    <a:pt x="2355851" y="91282"/>
                  </a:cubicBezTo>
                  <a:cubicBezTo>
                    <a:pt x="2355851" y="141696"/>
                    <a:pt x="2315338" y="182564"/>
                    <a:pt x="2265363" y="182564"/>
                  </a:cubicBezTo>
                  <a:cubicBezTo>
                    <a:pt x="2215388" y="182564"/>
                    <a:pt x="2174875" y="141696"/>
                    <a:pt x="2174875" y="91282"/>
                  </a:cubicBezTo>
                  <a:cubicBezTo>
                    <a:pt x="2174875" y="40868"/>
                    <a:pt x="2215388" y="0"/>
                    <a:pt x="2265363" y="0"/>
                  </a:cubicBezTo>
                  <a:close/>
                  <a:moveTo>
                    <a:pt x="1540668" y="0"/>
                  </a:moveTo>
                  <a:cubicBezTo>
                    <a:pt x="1591081" y="0"/>
                    <a:pt x="1631949" y="40868"/>
                    <a:pt x="1631949" y="91282"/>
                  </a:cubicBezTo>
                  <a:cubicBezTo>
                    <a:pt x="1631949" y="141696"/>
                    <a:pt x="1591081" y="182564"/>
                    <a:pt x="1540668" y="182564"/>
                  </a:cubicBezTo>
                  <a:cubicBezTo>
                    <a:pt x="1490255" y="182564"/>
                    <a:pt x="1449387" y="141696"/>
                    <a:pt x="1449387" y="91282"/>
                  </a:cubicBezTo>
                  <a:cubicBezTo>
                    <a:pt x="1449387" y="40868"/>
                    <a:pt x="1490255" y="0"/>
                    <a:pt x="1540668" y="0"/>
                  </a:cubicBezTo>
                  <a:close/>
                  <a:moveTo>
                    <a:pt x="815975" y="0"/>
                  </a:moveTo>
                  <a:cubicBezTo>
                    <a:pt x="865950" y="0"/>
                    <a:pt x="906463" y="40868"/>
                    <a:pt x="906463" y="91282"/>
                  </a:cubicBezTo>
                  <a:cubicBezTo>
                    <a:pt x="906463" y="141696"/>
                    <a:pt x="865950" y="182564"/>
                    <a:pt x="815975" y="182564"/>
                  </a:cubicBezTo>
                  <a:cubicBezTo>
                    <a:pt x="766000" y="182564"/>
                    <a:pt x="725487" y="141696"/>
                    <a:pt x="725487" y="91282"/>
                  </a:cubicBezTo>
                  <a:cubicBezTo>
                    <a:pt x="725487" y="40868"/>
                    <a:pt x="766000" y="0"/>
                    <a:pt x="815975" y="0"/>
                  </a:cubicBezTo>
                  <a:close/>
                  <a:moveTo>
                    <a:pt x="90488" y="0"/>
                  </a:moveTo>
                  <a:cubicBezTo>
                    <a:pt x="140463" y="0"/>
                    <a:pt x="180976" y="40868"/>
                    <a:pt x="180976" y="91282"/>
                  </a:cubicBezTo>
                  <a:cubicBezTo>
                    <a:pt x="180976" y="141696"/>
                    <a:pt x="140463" y="182564"/>
                    <a:pt x="90488" y="182564"/>
                  </a:cubicBezTo>
                  <a:cubicBezTo>
                    <a:pt x="40513" y="182564"/>
                    <a:pt x="0" y="141696"/>
                    <a:pt x="0" y="91282"/>
                  </a:cubicBezTo>
                  <a:cubicBezTo>
                    <a:pt x="0" y="40868"/>
                    <a:pt x="40513" y="0"/>
                    <a:pt x="90488" y="0"/>
                  </a:cubicBezTo>
                  <a:close/>
                </a:path>
              </a:pathLst>
            </a:custGeom>
            <a:solidFill>
              <a:schemeClr val="accent1"/>
            </a:solidFill>
          </p:spPr>
          <p:txBody>
            <a:bodyPr vert="horz" anchor="t" wrap="square" tIns="45720" lIns="91440" bIns="45720" rIns="91440">
              <a:prstTxWarp prst="textNoShape">
                <a:avLst/>
              </a:prstTxWarp>
              <a:noAutofit/>
            </a:bodyPr>
            <a:p>
              <a:pPr algn="l" marL="0"/>
            </a:p>
          </p:txBody>
        </p:sp>
        <p:cxnSp>
          <p:nvCxnSpPr>
            <p:cNvPr name="Connector 8" id="8"/>
            <p:cNvCxnSpPr/>
            <p:nvPr/>
          </p:nvCxnSpPr>
          <p:spPr>
            <a:xfrm>
              <a:off x="660400" y="3275863"/>
              <a:ext cx="0" cy="1314450"/>
            </a:xfrm>
            <a:prstGeom prst="line">
              <a:avLst/>
            </a:prstGeom>
            <a:ln w="50800" cap="flat" cmpd="sng">
              <a:solidFill>
                <a:schemeClr val="accent1"/>
              </a:solidFill>
              <a:prstDash val="solid"/>
            </a:ln>
          </p:spPr>
        </p:cxnSp>
        <p:sp>
          <p:nvSpPr>
            <p:cNvPr name="Freeform 9" id="9"/>
            <p:cNvSpPr/>
            <p:nvPr/>
          </p:nvSpPr>
          <p:spPr>
            <a:xfrm flipH="true" flipV="true">
              <a:off x="-12700" y="0"/>
              <a:ext cx="3544527" cy="2800350"/>
            </a:xfrm>
            <a:custGeom>
              <a:avLst/>
              <a:gdLst/>
              <a:ahLst/>
              <a:cxnLst/>
              <a:rect r="r" b="b" t="t" l="l"/>
              <a:pathLst>
                <a:path w="2776124" h="2193274" stroke="true" fill="norm" extrusionOk="true">
                  <a:moveTo>
                    <a:pt x="2776124" y="2193274"/>
                  </a:moveTo>
                  <a:lnTo>
                    <a:pt x="0" y="2193274"/>
                  </a:lnTo>
                  <a:lnTo>
                    <a:pt x="1672393" y="0"/>
                  </a:lnTo>
                  <a:lnTo>
                    <a:pt x="2776124" y="0"/>
                  </a:lnTo>
                  <a:close/>
                </a:path>
              </a:pathLst>
            </a:custGeom>
            <a:gradFill>
              <a:gsLst>
                <a:gs pos="0">
                  <a:srgbClr val="3091CC">
                    <a:alpha val="40000"/>
                    <a:lumMod val="60000"/>
                    <a:lumOff val="40000"/>
                  </a:srgbClr>
                </a:gs>
                <a:gs pos="100000">
                  <a:srgbClr val="3091CC">
                    <a:alpha val="76000"/>
                  </a:srgbClr>
                </a:gs>
              </a:gsLst>
            </a:gradFill>
          </p:spPr>
          <p:txBody>
            <a:bodyPr vert="horz" anchor="t" wrap="square" tIns="45720" lIns="91440" bIns="45720" rIns="91440">
              <a:prstTxWarp prst="textNoShape">
                <a:avLst/>
              </a:prstTxWarp>
              <a:noAutofit/>
            </a:bodyPr>
            <a:p>
              <a:pPr algn="l" marL="0"/>
            </a:p>
          </p:txBody>
        </p:sp>
      </p:grpSp>
      <p:sp>
        <p:nvSpPr>
          <p:cNvPr name="AutoShape 10" id="10"/>
          <p:cNvSpPr/>
          <p:nvPr>
            <p:ph type="title"/>
          </p:nvPr>
        </p:nvSpPr>
        <p:spPr>
          <a:xfrm>
            <a:off x="832061" y="2993411"/>
            <a:ext cx="5035338" cy="1580339"/>
          </a:xfrm>
          <a:prstGeom prst="rect">
            <a:avLst/>
          </a:prstGeom>
        </p:spPr>
        <p:txBody>
          <a:bodyPr vert="horz" anchor="t" wrap="square" tIns="45720" lIns="91440" bIns="45720" rIns="91440">
            <a:normAutofit/>
          </a:bodyPr>
          <a:p>
            <a:pPr algn="l">
              <a:lnSpc>
                <a:spcPct val="100000"/>
              </a:lnSpc>
              <a:spcBef>
                <a:spcPct val="0"/>
              </a:spcBef>
            </a:pPr>
            <a:r>
              <a:rPr lang="en-US" b="true" i="false" sz="4400" baseline="0" u="none">
                <a:solidFill>
                  <a:srgbClr val="FFFFFF"/>
                </a:solidFill>
                <a:latin typeface="Arial"/>
                <a:ea typeface="Arial"/>
              </a:rPr>
              <a:t>Click to add title</a:t>
            </a:r>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 Id="rId3" Target="../slideLayouts/slideLayout2.xml" Type="http://schemas.openxmlformats.org/officeDocument/2006/relationships/slideLayout"/><Relationship Id="rId4" Target="../slideLayouts/slideLayout3.xml" Type="http://schemas.openxmlformats.org/officeDocument/2006/relationships/slideLayout"/><Relationship Id="rId5" Target="../slideLayouts/slideLayout4.xml" Type="http://schemas.openxmlformats.org/officeDocument/2006/relationships/slideLayout"/><Relationship Id="rId6" Target="../slideLayouts/slideLayout5.xml" Type="http://schemas.openxmlformats.org/officeDocument/2006/relationships/slideLayout"/><Relationship Id="rId7" Target="../slideLayouts/slideLayout6.xml" Type="http://schemas.openxmlformats.org/officeDocument/2006/relationships/slideLayout"/><Relationship Id="rId8" Target="../slideLayouts/slideLayout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091CC">
                <a:lumMod val="75000"/>
              </a:srgbClr>
            </a:gs>
            <a:gs pos="72000">
              <a:srgbClr val="3091CC">
                <a:lumMod val="50000"/>
              </a:srgbClr>
            </a:gs>
          </a:gsLst>
          <a:lin ang="2700000"/>
        </a:gradFill>
      </p:bgPr>
    </p:bg>
    <p:spTree>
      <p:nvGrpSpPr>
        <p:cNvPr id="1" name=""/>
        <p:cNvGrpSpPr/>
        <p:nvPr/>
      </p:nvGrpSpPr>
      <p:grpSpPr>
        <a:xfrm>
          <a:off x="0" y="0"/>
          <a:ext cx="0" cy="0"/>
          <a:chOff x="0" y="0"/>
          <a:chExt cx="0" cy="0"/>
        </a:xfrm>
      </p:grpSpPr>
      <p:grpSp>
        <p:nvGrpSpPr>
          <p:cNvPr name="Group 2" id="2"/>
          <p:cNvGrpSpPr/>
          <p:nvPr/>
        </p:nvGrpSpPr>
        <p:grpSpPr>
          <a:xfrm>
            <a:off x="-12700" y="0"/>
            <a:ext cx="12192001" cy="6858000"/>
            <a:chOff x="-12700" y="0"/>
            <a:chExt cx="12192001" cy="6858000"/>
          </a:xfrm>
        </p:grpSpPr>
        <p:grpSp>
          <p:nvGrpSpPr>
            <p:cNvPr name="Group 3" id="3"/>
            <p:cNvGrpSpPr/>
            <p:nvPr/>
          </p:nvGrpSpPr>
          <p:grpSpPr>
            <a:xfrm>
              <a:off x="-12700" y="6128565"/>
              <a:ext cx="2019301" cy="729435"/>
              <a:chOff x="0" y="5311774"/>
              <a:chExt cx="4209143" cy="1520476"/>
            </a:xfrm>
          </p:grpSpPr>
          <p:sp>
            <p:nvSpPr>
              <p:cNvPr name="AutoShape 4" id="4"/>
              <p:cNvSpPr/>
              <p:nvPr/>
            </p:nvSpPr>
            <p:spPr>
              <a:xfrm>
                <a:off x="0" y="5311774"/>
                <a:ext cx="1524000" cy="1520473"/>
              </a:xfrm>
              <a:prstGeom prst="round2DiagRect">
                <a:avLst>
                  <a:gd name="adj1" fmla="val 0"/>
                  <a:gd name="adj2" fmla="val 35681"/>
                </a:avLst>
              </a:prstGeom>
              <a:gradFill>
                <a:gsLst>
                  <a:gs pos="0">
                    <a:srgbClr val="2F72A7">
                      <a:alpha val="0"/>
                    </a:srgbClr>
                  </a:gs>
                  <a:gs pos="100000">
                    <a:srgbClr val="3091CC"/>
                  </a:gs>
                </a:gsLst>
                <a:lin ang="8100000"/>
              </a:gradFill>
              <a:ln cap="flat">
                <a:prstDash val="solid"/>
              </a:ln>
            </p:spPr>
            <p:txBody>
              <a:bodyPr vert="horz" rot="0" anchor="ctr" wrap="square" tIns="45720" lIns="91440" bIns="45720" rIns="91440">
                <a:prstTxWarp prst="textNoShape">
                  <a:avLst/>
                </a:prstTxWarp>
                <a:noAutofit/>
              </a:bodyPr>
              <a:p>
                <a:pPr algn="ctr" marL="0"/>
              </a:p>
            </p:txBody>
          </p:sp>
          <p:sp>
            <p:nvSpPr>
              <p:cNvPr name="AutoShape 5" id="5"/>
              <p:cNvSpPr/>
              <p:nvPr/>
            </p:nvSpPr>
            <p:spPr>
              <a:xfrm>
                <a:off x="0" y="5659153"/>
                <a:ext cx="4209143" cy="1173097"/>
              </a:xfrm>
              <a:prstGeom prst="round2DiagRect">
                <a:avLst>
                  <a:gd name="adj1" fmla="val 0"/>
                  <a:gd name="adj2" fmla="val 50000"/>
                </a:avLst>
              </a:prstGeom>
              <a:gradFill>
                <a:gsLst>
                  <a:gs pos="0">
                    <a:srgbClr val="2F72A7">
                      <a:alpha val="0"/>
                    </a:srgbClr>
                  </a:gs>
                  <a:gs pos="100000">
                    <a:srgbClr val="3091CC">
                      <a:alpha val="50000"/>
                    </a:srgbClr>
                  </a:gs>
                </a:gsLst>
                <a:lin ang="8100000"/>
              </a:gradFill>
              <a:ln cap="flat">
                <a:prstDash val="solid"/>
              </a:ln>
            </p:spPr>
            <p:txBody>
              <a:bodyPr vert="horz" rot="0" anchor="ctr" wrap="square" tIns="45720" lIns="91440" bIns="45720" rIns="91440">
                <a:prstTxWarp prst="textNoShape">
                  <a:avLst/>
                </a:prstTxWarp>
                <a:noAutofit/>
              </a:bodyPr>
              <a:p>
                <a:pPr algn="ctr" marL="0"/>
              </a:p>
            </p:txBody>
          </p:sp>
          <p:sp>
            <p:nvSpPr>
              <p:cNvPr name="Freeform 6" id="6"/>
              <p:cNvSpPr/>
              <p:nvPr/>
            </p:nvSpPr>
            <p:spPr>
              <a:xfrm>
                <a:off x="0" y="6030272"/>
                <a:ext cx="2866570" cy="801976"/>
              </a:xfrm>
              <a:custGeom>
                <a:avLst/>
                <a:gdLst/>
                <a:ahLst/>
                <a:cxnLst/>
                <a:rect r="r" b="b" t="t" l="l"/>
                <a:pathLst>
                  <a:path w="2866571" h="801975" stroke="true" fill="norm" extrusionOk="true">
                    <a:moveTo>
                      <a:pt x="0" y="0"/>
                    </a:moveTo>
                    <a:lnTo>
                      <a:pt x="2280022" y="0"/>
                    </a:lnTo>
                    <a:cubicBezTo>
                      <a:pt x="2603964" y="0"/>
                      <a:pt x="2866571" y="262607"/>
                      <a:pt x="2866571" y="586549"/>
                    </a:cubicBezTo>
                    <a:lnTo>
                      <a:pt x="2866571" y="801975"/>
                    </a:lnTo>
                  </a:path>
                </a:pathLst>
              </a:custGeom>
              <a:noFill/>
              <a:ln w="12700" cap="flat">
                <a:gradFill>
                  <a:gsLst>
                    <a:gs pos="0">
                      <a:srgbClr val="3091CC"/>
                    </a:gs>
                    <a:gs pos="100000">
                      <a:srgbClr val="2F72A7"/>
                    </a:gs>
                  </a:gsLst>
                </a:gradFill>
                <a:prstDash val="solid"/>
              </a:ln>
            </p:spPr>
            <p:txBody>
              <a:bodyPr vert="horz" rot="0" anchor="ctr" wrap="square" tIns="45720" lIns="91440" bIns="45720" rIns="91440">
                <a:prstTxWarp prst="textNoShape">
                  <a:avLst/>
                </a:prstTxWarp>
                <a:noAutofit/>
              </a:bodyPr>
              <a:p>
                <a:pPr algn="ctr" marL="0"/>
              </a:p>
            </p:txBody>
          </p:sp>
        </p:grpSp>
        <p:grpSp>
          <p:nvGrpSpPr>
            <p:cNvPr name="Group 7" id="7"/>
            <p:cNvGrpSpPr/>
            <p:nvPr/>
          </p:nvGrpSpPr>
          <p:grpSpPr>
            <a:xfrm>
              <a:off x="10096499" y="0"/>
              <a:ext cx="2095501" cy="1183640"/>
              <a:chOff x="10096499" y="0"/>
              <a:chExt cx="2095501" cy="1183640"/>
            </a:xfrm>
          </p:grpSpPr>
          <p:sp>
            <p:nvSpPr>
              <p:cNvPr name="AutoShape 8" id="8"/>
              <p:cNvSpPr/>
              <p:nvPr/>
            </p:nvSpPr>
            <p:spPr>
              <a:xfrm>
                <a:off x="10604499" y="0"/>
                <a:ext cx="1587501" cy="773431"/>
              </a:xfrm>
              <a:prstGeom prst="round2DiagRect">
                <a:avLst>
                  <a:gd name="adj1" fmla="val 0"/>
                  <a:gd name="adj2" fmla="val 50000"/>
                </a:avLst>
              </a:prstGeom>
              <a:gradFill>
                <a:gsLst>
                  <a:gs pos="0">
                    <a:srgbClr val="2F72A7">
                      <a:alpha val="0"/>
                    </a:srgbClr>
                  </a:gs>
                  <a:gs pos="100000">
                    <a:srgbClr val="3091CC">
                      <a:alpha val="50000"/>
                    </a:srgbClr>
                  </a:gs>
                </a:gsLst>
                <a:lin ang="16200000"/>
              </a:gradFill>
              <a:ln cap="flat">
                <a:prstDash val="solid"/>
              </a:ln>
            </p:spPr>
            <p:txBody>
              <a:bodyPr vert="horz" rot="0" anchor="ctr" wrap="square" tIns="45720" lIns="91440" bIns="45720" rIns="91440">
                <a:prstTxWarp prst="textNoShape">
                  <a:avLst/>
                </a:prstTxWarp>
                <a:noAutofit/>
              </a:bodyPr>
              <a:p>
                <a:pPr algn="ctr" marL="0"/>
              </a:p>
            </p:txBody>
          </p:sp>
          <p:sp>
            <p:nvSpPr>
              <p:cNvPr name="AutoShape 9" id="9"/>
              <p:cNvSpPr/>
              <p:nvPr/>
            </p:nvSpPr>
            <p:spPr>
              <a:xfrm>
                <a:off x="10096499" y="283528"/>
                <a:ext cx="1587501" cy="489903"/>
              </a:xfrm>
              <a:prstGeom prst="round2DiagRect">
                <a:avLst>
                  <a:gd name="adj1" fmla="val 0"/>
                  <a:gd name="adj2" fmla="val 50000"/>
                </a:avLst>
              </a:prstGeom>
              <a:noFill/>
              <a:ln w="12700" cap="flat">
                <a:gradFill>
                  <a:gsLst>
                    <a:gs pos="0">
                      <a:srgbClr val="3091CC">
                        <a:alpha val="15000"/>
                      </a:srgbClr>
                    </a:gs>
                    <a:gs pos="100000">
                      <a:srgbClr val="2F72A7"/>
                    </a:gs>
                  </a:gsLst>
                </a:gradFill>
                <a:prstDash val="solid"/>
              </a:ln>
            </p:spPr>
            <p:txBody>
              <a:bodyPr vert="horz" rot="0" anchor="ctr" wrap="square" tIns="45720" lIns="91440" bIns="45720" rIns="91440">
                <a:prstTxWarp prst="textNoShape">
                  <a:avLst/>
                </a:prstTxWarp>
                <a:noAutofit/>
              </a:bodyPr>
              <a:p>
                <a:pPr algn="ctr" marL="0"/>
              </a:p>
            </p:txBody>
          </p:sp>
          <p:sp>
            <p:nvSpPr>
              <p:cNvPr name="AutoShape 10" id="10"/>
              <p:cNvSpPr/>
              <p:nvPr/>
            </p:nvSpPr>
            <p:spPr>
              <a:xfrm>
                <a:off x="11518900" y="599918"/>
                <a:ext cx="508000" cy="583722"/>
              </a:xfrm>
              <a:prstGeom prst="round2DiagRect">
                <a:avLst>
                  <a:gd name="adj1" fmla="val 0"/>
                  <a:gd name="adj2" fmla="val 50000"/>
                </a:avLst>
              </a:prstGeom>
              <a:gradFill>
                <a:gsLst>
                  <a:gs pos="0">
                    <a:srgbClr val="2F72A7">
                      <a:alpha val="50000"/>
                    </a:srgbClr>
                  </a:gs>
                  <a:gs pos="100000">
                    <a:srgbClr val="3091CC">
                      <a:alpha val="50000"/>
                    </a:srgbClr>
                  </a:gs>
                </a:gsLst>
                <a:lin ang="16200000"/>
              </a:gradFill>
              <a:ln cap="flat">
                <a:prstDash val="solid"/>
              </a:ln>
            </p:spPr>
            <p:txBody>
              <a:bodyPr vert="horz" rot="0" anchor="ctr" wrap="square" tIns="45720" lIns="91440" bIns="45720" rIns="91440">
                <a:prstTxWarp prst="textNoShape">
                  <a:avLst/>
                </a:prstTxWarp>
                <a:noAutofit/>
              </a:bodyPr>
              <a:p>
                <a:pPr algn="ctr" marL="0"/>
              </a:p>
            </p:txBody>
          </p:sp>
        </p:grpSp>
      </p:grpSp>
      <p:sp>
        <p:nvSpPr>
          <p:cNvPr name="AutoShape 11" id="11"/>
          <p:cNvSpPr/>
          <p:nvPr>
            <p:ph type="title"/>
          </p:nvPr>
        </p:nvSpPr>
        <p:spPr>
          <a:xfrm>
            <a:off x="660400" y="128587"/>
            <a:ext cx="10858500" cy="900112"/>
          </a:xfrm>
          <a:prstGeom prst="rect">
            <a:avLst/>
          </a:prstGeom>
        </p:spPr>
        <p:txBody>
          <a:bodyPr vert="horz" anchor="b" tIns="45720" lIns="91440" bIns="45720" rIns="91440">
            <a:normAutofit/>
          </a:bodyPr>
          <a:p>
            <a:pPr algn="l">
              <a:lnSpc>
                <a:spcPct val="100000"/>
              </a:lnSpc>
              <a:spcBef>
                <a:spcPct val="0"/>
              </a:spcBef>
            </a:pPr>
            <a:r>
              <a:rPr lang="en-US" b="true" i="false" sz="2800" baseline="0" u="none">
                <a:solidFill>
                  <a:srgbClr val="FFFFFF"/>
                </a:solidFill>
                <a:latin typeface="Arial"/>
                <a:ea typeface="Arial"/>
              </a:rPr>
              <a:t>Click to add title</a:t>
            </a:r>
          </a:p>
        </p:txBody>
      </p:sp>
      <p:sp>
        <p:nvSpPr>
          <p:cNvPr name="AutoShape 12" id="12"/>
          <p:cNvSpPr/>
          <p:nvPr>
            <p:ph type="body" idx="1"/>
          </p:nvPr>
        </p:nvSpPr>
        <p:spPr>
          <a:xfrm>
            <a:off x="660400" y="1130300"/>
            <a:ext cx="10858500" cy="5003800"/>
          </a:xfrm>
          <a:prstGeom prst="rect">
            <a:avLst/>
          </a:prstGeom>
        </p:spPr>
        <p:txBody>
          <a:bodyPr vert="horz" anchor="t" tIns="45720" lIns="91440" bIns="45720" rIns="91440">
            <a:normAutofit/>
          </a:bodyPr>
          <a:p>
            <a:pPr indent="-228600" algn="l" marL="228600">
              <a:lnSpc>
                <a:spcPct val="120000"/>
              </a:lnSpc>
              <a:spcBef>
                <a:spcPts val="1000"/>
              </a:spcBef>
              <a:buNone/>
            </a:pPr>
            <a:r>
              <a:rPr lang="en-US" b="false" i="false" sz="1800" baseline="0" u="none">
                <a:solidFill>
                  <a:srgbClr val="FFFFFF"/>
                </a:solidFill>
                <a:latin typeface="Arial"/>
                <a:ea typeface="Arial"/>
              </a:rPr>
              <a:t>Click to add text</a:t>
            </a:r>
          </a:p>
          <a:p>
            <a:pPr indent="-228600" lvl="1" algn="l" marL="685800">
              <a:lnSpc>
                <a:spcPct val="120000"/>
              </a:lnSpc>
              <a:spcBef>
                <a:spcPts val="500"/>
              </a:spcBef>
              <a:buNone/>
            </a:pPr>
            <a:r>
              <a:rPr lang="en-US" b="false" i="false" sz="1600" baseline="0" u="none">
                <a:solidFill>
                  <a:srgbClr val="FFFFFF"/>
                </a:solidFill>
                <a:latin typeface="Arial"/>
                <a:ea typeface="Arial"/>
              </a:rPr>
              <a:t>Second level</a:t>
            </a:r>
          </a:p>
          <a:p>
            <a:pPr indent="-228600" lvl="2" algn="l" marL="1143000">
              <a:lnSpc>
                <a:spcPct val="120000"/>
              </a:lnSpc>
              <a:spcBef>
                <a:spcPts val="500"/>
              </a:spcBef>
              <a:buNone/>
            </a:pPr>
            <a:r>
              <a:rPr lang="en-US" b="false" i="false" sz="1400" baseline="0" u="none">
                <a:solidFill>
                  <a:srgbClr val="FFFFFF"/>
                </a:solidFill>
                <a:latin typeface="Arial"/>
                <a:ea typeface="Arial"/>
              </a:rPr>
              <a:t>Third level</a:t>
            </a:r>
          </a:p>
          <a:p>
            <a:pPr indent="-228600" lvl="3" algn="l" marL="1600200">
              <a:lnSpc>
                <a:spcPct val="120000"/>
              </a:lnSpc>
              <a:spcBef>
                <a:spcPts val="500"/>
              </a:spcBef>
              <a:buNone/>
            </a:pPr>
            <a:r>
              <a:rPr lang="en-US" b="false" i="false" sz="1200" baseline="0" u="none">
                <a:solidFill>
                  <a:srgbClr val="FFFFFF"/>
                </a:solidFill>
                <a:latin typeface="Arial"/>
                <a:ea typeface="Arial"/>
              </a:rPr>
              <a:t>Fourth level</a:t>
            </a:r>
          </a:p>
          <a:p>
            <a:pPr indent="-228600" lvl="4" algn="l" marL="2057400">
              <a:lnSpc>
                <a:spcPct val="120000"/>
              </a:lnSpc>
              <a:spcBef>
                <a:spcPts val="500"/>
              </a:spcBef>
              <a:buNone/>
            </a:pPr>
            <a:r>
              <a:rPr lang="en-US" b="false" i="false" sz="1200" baseline="0" u="none">
                <a:solidFill>
                  <a:srgbClr val="FFFFFF"/>
                </a:solidFill>
                <a:latin typeface="Arial"/>
                <a:ea typeface="Arial"/>
              </a:rPr>
              <a:t>Fifth level</a:t>
            </a:r>
          </a:p>
        </p:txBody>
      </p:sp>
      <p:sp>
        <p:nvSpPr>
          <p:cNvPr name="AutoShape 13" id="13"/>
          <p:cNvSpPr/>
          <p:nvPr>
            <p:ph type="dt" sz="half" idx="2"/>
          </p:nvPr>
        </p:nvSpPr>
        <p:spPr>
          <a:xfrm>
            <a:off x="4718050" y="6409690"/>
            <a:ext cx="2743200" cy="274320"/>
          </a:xfrm>
          <a:prstGeom prst="rect">
            <a:avLst/>
          </a:prstGeom>
        </p:spPr>
        <p:txBody>
          <a:bodyPr vert="horz" anchor="ctr" tIns="45720" lIns="91440" bIns="45720" rIns="91440">
            <a:normAutofit/>
          </a:bodyPr>
          <a:p>
            <a:pPr algn="l" marL="0"/>
          </a:p>
        </p:txBody>
      </p:sp>
      <p:sp>
        <p:nvSpPr>
          <p:cNvPr name="AutoShape 14" id="14"/>
          <p:cNvSpPr/>
          <p:nvPr>
            <p:ph type="ftr" sz="quarter" idx="3"/>
          </p:nvPr>
        </p:nvSpPr>
        <p:spPr>
          <a:xfrm>
            <a:off x="660399" y="6409690"/>
            <a:ext cx="3657600" cy="274320"/>
          </a:xfrm>
          <a:prstGeom prst="rect">
            <a:avLst/>
          </a:prstGeom>
        </p:spPr>
        <p:txBody>
          <a:bodyPr vert="horz" anchor="ctr" tIns="45720" lIns="91440" bIns="45720" rIns="91440">
            <a:normAutofit/>
          </a:bodyPr>
          <a:p>
            <a:pPr algn="l" marL="0"/>
          </a:p>
        </p:txBody>
      </p:sp>
      <p:sp>
        <p:nvSpPr>
          <p:cNvPr name="AutoShape 15" id="15"/>
          <p:cNvSpPr/>
          <p:nvPr>
            <p:ph type="sldNum" sz="quarter" idx="4"/>
          </p:nvPr>
        </p:nvSpPr>
        <p:spPr>
          <a:xfrm>
            <a:off x="7861300" y="6409690"/>
            <a:ext cx="3657600" cy="274320"/>
          </a:xfrm>
          <a:prstGeom prst="rect">
            <a:avLst/>
          </a:prstGeom>
        </p:spPr>
        <p:txBody>
          <a:bodyPr vert="horz" anchor="ctr" tIns="45720" lIns="91440" bIns="45720" rIns="91440">
            <a:normAutofit/>
          </a:bodyPr>
          <a:p>
            <a:pPr algn="l" marL="0"/>
            <a:fld type="slidenum" id="{3386411A-70EE-422D-B97C-F56BEE3FF077}">
              <a:rPr lang="en-US" b="false" i="false" sz="1800" baseline="0" u="none">
                <a:solidFill>
                  <a:srgbClr val="FFFFFF"/>
                </a:solidFill>
                <a:latin typeface="Arial"/>
                <a:ea typeface="Arial"/>
              </a:rPr>
              <a:t>‹#›</a:t>
            </a:fld>
          </a:p>
        </p:txBody>
      </p:sp>
    </p:spTree>
  </p:cSld>
  <p:clrMap bg1="lt1" tx1="dk1" bg2="lt2" tx2="dk2" accent1="accent1" accent2="accent2" accent3="accent3" accent4="accent4" accent5="accent5" accent6="accent6" hlink="hlink" folHlink="folHlink"/>
  <p:sldLayoutIdLst>
    <p:sldLayoutId id="2147483655" r:id="rId1"/>
    <p:sldLayoutId id="2147483656" r:id="rId3"/>
    <p:sldLayoutId id="2147483657" r:id="rId4"/>
    <p:sldLayoutId id="2147483658" r:id="rId5"/>
    <p:sldLayoutId id="2147483659" r:id="rId6"/>
    <p:sldLayoutId id="2147483660" r:id="rId7"/>
    <p:sldLayoutId id="2147483661"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slide1.xml><?xml version="1.0" encoding="utf-8"?>
<p:sld xmlns:p="http://schemas.openxmlformats.org/presentationml/2006/main" xmlns:a="http://schemas.openxmlformats.org/drawingml/2006/main">
  <p:cSld>
    <p:bg>
      <p:bgPr>
        <a:gradFill>
          <a:gsLst>
            <a:gs pos="0">
              <a:srgbClr val="3091CC"/>
            </a:gs>
            <a:gs pos="100000">
              <a:srgbClr val="3091CC">
                <a:lumMod val="75000"/>
              </a:srgbClr>
            </a:gs>
          </a:gsLst>
          <a:lin ang="2700000"/>
        </a:gradFill>
      </p:bgPr>
    </p:bg>
    <p:spTree>
      <p:nvGrpSpPr>
        <p:cNvPr id="1" name=""/>
        <p:cNvGrpSpPr/>
        <p:nvPr/>
      </p:nvGrpSpPr>
      <p:grpSpPr>
        <a:xfrm>
          <a:off x="0" y="0"/>
          <a:ext cx="0" cy="0"/>
          <a:chOff x="0" y="0"/>
          <a:chExt cx="0" cy="0"/>
        </a:xfrm>
      </p:grpSpPr>
      <p:sp>
        <p:nvSpPr>
          <p:cNvPr name="AutoShape 2" id="2"/>
          <p:cNvSpPr/>
          <p:nvPr>
            <p:ph type="ctrTitle"/>
          </p:nvPr>
        </p:nvSpPr>
        <p:spPr>
          <a:xfrm>
            <a:off x="764462" y="1963257"/>
            <a:ext cx="4363623" cy="1580339"/>
          </a:xfrm>
        </p:spPr>
        <p:txBody>
          <a:bodyPr vert="horz" anchor="t" tIns="45720" lIns="91440" bIns="45720" rIns="91440">
            <a:normAutofit/>
          </a:bodyPr>
          <a:p>
            <a:pPr algn="l">
              <a:lnSpc>
                <a:spcPct val="100000"/>
              </a:lnSpc>
              <a:spcBef>
                <a:spcPct val="0"/>
              </a:spcBef>
            </a:pPr>
            <a:r>
              <a:rPr lang="zh-CN" b="true" i="false" sz="4400" baseline="0" u="none" altLang="en-US">
                <a:solidFill>
                  <a:srgbClr val="FFFFFF"/>
                </a:solidFill>
                <a:latin typeface="微软雅黑"/>
                <a:ea typeface="微软雅黑"/>
              </a:rPr>
              <a:t>太空电梯的工程挑战与前景</a:t>
            </a:r>
          </a:p>
        </p:txBody>
      </p:sp>
      <p:sp>
        <p:nvSpPr>
          <p:cNvPr name="AutoShape 3" id="3"/>
          <p:cNvSpPr/>
          <p:nvPr>
            <p:ph type="subTitle" sz="quarter" idx="4294967295"/>
          </p:nvPr>
        </p:nvSpPr>
        <p:spPr>
          <a:xfrm>
            <a:off x="764462" y="4336229"/>
            <a:ext cx="3962395" cy="669962"/>
          </a:xfrm>
        </p:spPr>
        <p:txBody>
          <a:bodyPr vert="horz" anchor="t" tIns="45720" lIns="91440" bIns="45720" rIns="91440">
            <a:normAutofit/>
          </a:bodyPr>
          <a:p>
            <a:pPr indent="0" algn="l" marL="0">
              <a:lnSpc>
                <a:spcPct val="120000"/>
              </a:lnSpc>
              <a:spcBef>
                <a:spcPts val="1000"/>
              </a:spcBef>
              <a:buNone/>
            </a:pPr>
            <a:r>
              <a:rPr lang="zh-CN" b="false" i="false" sz="1800" baseline="0" u="none" altLang="en-US">
                <a:solidFill>
                  <a:srgbClr val="FFFFFF"/>
                </a:solidFill>
                <a:latin typeface="微软雅黑"/>
                <a:ea typeface="微软雅黑"/>
              </a:rPr>
              <a:t>汇报人</a:t>
            </a:r>
          </a:p>
        </p:txBody>
      </p:sp>
    </p:spTree>
  </p:cSld>
  <p:clrMapOvr>
    <a:masterClrMapping/>
  </p:clrMapOvr>
</p:sld>
</file>

<file path=ppt/slides/slide10.xml><?xml version="1.0" encoding="utf-8"?>
<p:sld xmlns:p="http://schemas.openxmlformats.org/presentationml/2006/main" xmlns:a="http://schemas.openxmlformats.org/drawingml/2006/main">
  <p:cSld>
    <p:bg>
      <p:bgPr>
        <a:gradFill>
          <a:gsLst>
            <a:gs pos="0">
              <a:srgbClr val="3091CC">
                <a:lumMod val="75000"/>
              </a:srgbClr>
            </a:gs>
            <a:gs pos="72000">
              <a:srgbClr val="3091CC">
                <a:lumMod val="50000"/>
              </a:srgbClr>
            </a:gs>
          </a:gsLst>
          <a:lin ang="2700000"/>
        </a:gradFill>
      </p:bgPr>
    </p:bg>
    <p:spTree>
      <p:nvGrpSpPr>
        <p:cNvPr id="1" name=""/>
        <p:cNvGrpSpPr/>
        <p:nvPr/>
      </p:nvGrpSpPr>
      <p:grpSpPr>
        <a:xfrm>
          <a:off x="0" y="0"/>
          <a:ext cx="0" cy="0"/>
          <a:chOff x="0" y="0"/>
          <a:chExt cx="0" cy="0"/>
        </a:xfrm>
      </p:grpSpPr>
      <p:sp>
        <p:nvSpPr>
          <p:cNvPr name="AutoShape 2" id="2"/>
          <p:cNvSpPr/>
          <p:nvPr>
            <p:ph type="title"/>
          </p:nvPr>
        </p:nvSpPr>
        <p:spPr>
          <a:xfrm>
            <a:off x="660400" y="128587"/>
            <a:ext cx="10858500" cy="900112"/>
          </a:xfrm>
        </p:spPr>
        <p:txBody>
          <a:bodyPr vert="horz" anchor="b" tIns="45720" lIns="91440" bIns="45720" rIns="91440">
            <a:normAutofit/>
          </a:bodyPr>
          <a:p>
            <a:pPr algn="l">
              <a:lnSpc>
                <a:spcPct val="100000"/>
              </a:lnSpc>
              <a:spcBef>
                <a:spcPct val="0"/>
              </a:spcBef>
            </a:pPr>
            <a:r>
              <a:rPr lang="zh-CN" b="true" i="false" sz="2800" baseline="0" u="none" altLang="en-US">
                <a:solidFill>
                  <a:srgbClr val="FFFFFF"/>
                </a:solidFill>
                <a:latin typeface="微软雅黑"/>
                <a:ea typeface="微软雅黑"/>
              </a:rPr>
              <a:t>动力需求分析</a:t>
            </a:r>
          </a:p>
        </p:txBody>
      </p:sp>
      <p:cxnSp>
        <p:nvCxnSpPr>
          <p:cNvPr name="Connector 3" id="3"/>
          <p:cNvCxnSpPr/>
          <p:nvPr/>
        </p:nvCxnSpPr>
        <p:spPr>
          <a:xfrm>
            <a:off x="571714" y="1890164"/>
            <a:ext cx="0" cy="4287334"/>
          </a:xfrm>
          <a:prstGeom prst="line">
            <a:avLst/>
          </a:prstGeom>
          <a:ln w="6350" cap="flat" cmpd="sng">
            <a:solidFill>
              <a:srgbClr val="F0F0F0">
                <a:alpha val="50000"/>
              </a:srgbClr>
            </a:solidFill>
            <a:prstDash val="solid"/>
            <a:headEnd type="oval"/>
          </a:ln>
        </p:spPr>
      </p:cxnSp>
      <p:cxnSp>
        <p:nvCxnSpPr>
          <p:cNvPr name="Connector 4" id="4"/>
          <p:cNvCxnSpPr/>
          <p:nvPr/>
        </p:nvCxnSpPr>
        <p:spPr>
          <a:xfrm>
            <a:off x="4317053" y="1890164"/>
            <a:ext cx="0" cy="4287334"/>
          </a:xfrm>
          <a:prstGeom prst="line">
            <a:avLst/>
          </a:prstGeom>
          <a:ln w="6350" cap="flat" cmpd="sng">
            <a:solidFill>
              <a:srgbClr val="F0F0F0">
                <a:alpha val="50000"/>
              </a:srgbClr>
            </a:solidFill>
            <a:prstDash val="solid"/>
            <a:headEnd type="oval"/>
          </a:ln>
        </p:spPr>
      </p:cxnSp>
      <p:cxnSp>
        <p:nvCxnSpPr>
          <p:cNvPr name="Connector 5" id="5"/>
          <p:cNvCxnSpPr/>
          <p:nvPr/>
        </p:nvCxnSpPr>
        <p:spPr>
          <a:xfrm>
            <a:off x="8075093" y="1890164"/>
            <a:ext cx="0" cy="4287334"/>
          </a:xfrm>
          <a:prstGeom prst="line">
            <a:avLst/>
          </a:prstGeom>
          <a:ln w="6350" cap="flat" cmpd="sng">
            <a:solidFill>
              <a:srgbClr val="F0F0F0">
                <a:alpha val="50000"/>
              </a:srgbClr>
            </a:solidFill>
            <a:prstDash val="solid"/>
            <a:headEnd type="oval"/>
          </a:ln>
        </p:spPr>
      </p:cxnSp>
      <p:sp>
        <p:nvSpPr>
          <p:cNvPr name="AutoShape 6" id="6"/>
          <p:cNvSpPr/>
          <p:nvPr/>
        </p:nvSpPr>
        <p:spPr>
          <a:xfrm>
            <a:off x="774489" y="2536501"/>
            <a:ext cx="3139646" cy="2662801"/>
          </a:xfrm>
          <a:prstGeom prst="roundRect">
            <a:avLst>
              <a:gd name="adj" fmla="val 5931"/>
            </a:avLst>
          </a:prstGeom>
          <a:solidFill>
            <a:srgbClr val="F0F0F0">
              <a:alpha val="10000"/>
            </a:srgbClr>
          </a:solidFill>
          <a:ln cap="flat">
            <a:prstDash val="solid"/>
          </a:ln>
        </p:spPr>
        <p:txBody>
          <a:bodyPr vert="horz" anchor="t" wrap="square" tIns="108000" lIns="108000" bIns="108000" rIns="108000">
            <a:noAutofit/>
          </a:bodyPr>
          <a:p>
            <a:pPr algn="ctr" marL="0">
              <a:lnSpc>
                <a:spcPct val="120000"/>
              </a:lnSpc>
            </a:pPr>
            <a:r>
              <a:rPr lang="zh-CN" b="false" i="false" sz="1400" baseline="0" u="none" altLang="en-US">
                <a:solidFill>
                  <a:srgbClr val="FFFFFF"/>
                </a:solidFill>
                <a:latin typeface="微软雅黑"/>
                <a:ea typeface="微软雅黑"/>
              </a:rPr>
              <a:t>太空电梯可采用太阳能、风能等可再生能源，为其提供动力，确保系统的可持续运行，并降低运营成本，对环境友好。</a:t>
            </a:r>
          </a:p>
        </p:txBody>
      </p:sp>
      <p:sp>
        <p:nvSpPr>
          <p:cNvPr name="AutoShape 7" id="7"/>
          <p:cNvSpPr/>
          <p:nvPr/>
        </p:nvSpPr>
        <p:spPr>
          <a:xfrm>
            <a:off x="774487" y="1634846"/>
            <a:ext cx="3139646" cy="697046"/>
          </a:xfrm>
          <a:prstGeom prst="roundRect">
            <a:avLst>
              <a:gd name="adj" fmla="val 15900"/>
            </a:avLst>
          </a:prstGeom>
          <a:solidFill>
            <a:schemeClr val="accent1"/>
          </a:solidFill>
          <a:ln cap="flat" cmpd="sng">
            <a:prstDash val="solid"/>
          </a:ln>
        </p:spPr>
        <p:txBody>
          <a:bodyPr vert="horz" anchor="ctr" wrap="square" tIns="108000" lIns="108000" bIns="108000" rIns="108000">
            <a:noAutofit/>
          </a:bodyPr>
          <a:p>
            <a:pPr algn="ctr" marL="0"/>
            <a:r>
              <a:rPr lang="zh-CN" b="true" i="false" sz="1600" baseline="0" u="none" altLang="en-US">
                <a:solidFill>
                  <a:schemeClr val="lt1"/>
                </a:solidFill>
                <a:latin typeface="微软雅黑"/>
                <a:ea typeface="微软雅黑"/>
              </a:rPr>
              <a:t>可再生能源的利用</a:t>
            </a:r>
          </a:p>
        </p:txBody>
      </p:sp>
      <p:sp>
        <p:nvSpPr>
          <p:cNvPr name="AutoShape 8" id="8"/>
          <p:cNvSpPr/>
          <p:nvPr/>
        </p:nvSpPr>
        <p:spPr>
          <a:xfrm>
            <a:off x="4519828" y="2560354"/>
            <a:ext cx="3139646" cy="2662801"/>
          </a:xfrm>
          <a:prstGeom prst="roundRect">
            <a:avLst>
              <a:gd name="adj" fmla="val 5931"/>
            </a:avLst>
          </a:prstGeom>
          <a:solidFill>
            <a:srgbClr val="F0F0F0">
              <a:alpha val="10000"/>
            </a:srgbClr>
          </a:solidFill>
          <a:ln cap="flat">
            <a:prstDash val="solid"/>
          </a:ln>
        </p:spPr>
        <p:txBody>
          <a:bodyPr vert="horz" anchor="t" wrap="square" tIns="108000" lIns="108000" bIns="108000" rIns="108000">
            <a:noAutofit/>
          </a:bodyPr>
          <a:p>
            <a:pPr algn="ctr" marL="0">
              <a:lnSpc>
                <a:spcPct val="120000"/>
              </a:lnSpc>
            </a:pPr>
            <a:r>
              <a:rPr lang="zh-CN" b="false" i="false" sz="1400" baseline="0" u="none" altLang="en-US">
                <a:solidFill>
                  <a:srgbClr val="FFFFFF"/>
                </a:solidFill>
                <a:latin typeface="微软雅黑"/>
                <a:ea typeface="微软雅黑"/>
              </a:rPr>
              <a:t>动力供应需解决高效率能量传输的问题，以保证在不同高度和条件下，稳定供应动力，减少能量损耗和系统故障的风险。</a:t>
            </a:r>
          </a:p>
        </p:txBody>
      </p:sp>
      <p:sp>
        <p:nvSpPr>
          <p:cNvPr name="AutoShape 9" id="9"/>
          <p:cNvSpPr/>
          <p:nvPr/>
        </p:nvSpPr>
        <p:spPr>
          <a:xfrm>
            <a:off x="4519826" y="1658699"/>
            <a:ext cx="3139646" cy="697046"/>
          </a:xfrm>
          <a:prstGeom prst="roundRect">
            <a:avLst>
              <a:gd name="adj" fmla="val 15900"/>
            </a:avLst>
          </a:prstGeom>
          <a:solidFill>
            <a:schemeClr val="accent1">
              <a:alpha val="15000"/>
            </a:schemeClr>
          </a:solidFill>
          <a:ln cap="flat" cmpd="sng">
            <a:prstDash val="solid"/>
          </a:ln>
        </p:spPr>
        <p:txBody>
          <a:bodyPr vert="horz" anchor="ctr" wrap="square" tIns="108000" lIns="108000" bIns="108000" rIns="108000">
            <a:noAutofit/>
          </a:bodyPr>
          <a:p>
            <a:pPr algn="ctr" marL="0"/>
            <a:r>
              <a:rPr lang="zh-CN" b="true" i="false" sz="1600" baseline="0" u="none" altLang="en-US">
                <a:solidFill>
                  <a:srgbClr val="FFFFFF"/>
                </a:solidFill>
                <a:latin typeface="微软雅黑"/>
                <a:ea typeface="微软雅黑"/>
              </a:rPr>
              <a:t>动力供电效率问题</a:t>
            </a:r>
          </a:p>
        </p:txBody>
      </p:sp>
      <p:sp>
        <p:nvSpPr>
          <p:cNvPr name="AutoShape 10" id="10"/>
          <p:cNvSpPr/>
          <p:nvPr/>
        </p:nvSpPr>
        <p:spPr>
          <a:xfrm>
            <a:off x="8277868" y="2560354"/>
            <a:ext cx="3139646" cy="2662801"/>
          </a:xfrm>
          <a:prstGeom prst="roundRect">
            <a:avLst>
              <a:gd name="adj" fmla="val 5931"/>
            </a:avLst>
          </a:prstGeom>
          <a:solidFill>
            <a:srgbClr val="F0F0F0">
              <a:alpha val="10000"/>
            </a:srgbClr>
          </a:solidFill>
          <a:ln cap="flat">
            <a:prstDash val="solid"/>
          </a:ln>
        </p:spPr>
        <p:txBody>
          <a:bodyPr vert="horz" anchor="t" wrap="square" tIns="108000" lIns="108000" bIns="108000" rIns="108000">
            <a:noAutofit/>
          </a:bodyPr>
          <a:p>
            <a:pPr algn="ctr" marL="0">
              <a:lnSpc>
                <a:spcPct val="120000"/>
              </a:lnSpc>
            </a:pPr>
            <a:r>
              <a:rPr lang="zh-CN" b="false" i="false" sz="1400" baseline="0" u="none" altLang="en-US">
                <a:solidFill>
                  <a:srgbClr val="FFFFFF"/>
                </a:solidFill>
                <a:latin typeface="微软雅黑"/>
                <a:ea typeface="微软雅黑"/>
              </a:rPr>
              <a:t>对于太空电梯的能量消耗，需进行精确计算与评估，以优化能源使用效率和减小环境影响，同时保证乘客的安全与舒适。</a:t>
            </a:r>
          </a:p>
        </p:txBody>
      </p:sp>
      <p:sp>
        <p:nvSpPr>
          <p:cNvPr name="AutoShape 11" id="11"/>
          <p:cNvSpPr/>
          <p:nvPr/>
        </p:nvSpPr>
        <p:spPr>
          <a:xfrm>
            <a:off x="8277866" y="1658699"/>
            <a:ext cx="3139646" cy="697046"/>
          </a:xfrm>
          <a:prstGeom prst="roundRect">
            <a:avLst>
              <a:gd name="adj" fmla="val 15900"/>
            </a:avLst>
          </a:prstGeom>
          <a:solidFill>
            <a:schemeClr val="accent3">
              <a:alpha val="15000"/>
            </a:schemeClr>
          </a:solidFill>
          <a:ln cap="flat" cmpd="sng">
            <a:prstDash val="solid"/>
          </a:ln>
        </p:spPr>
        <p:txBody>
          <a:bodyPr vert="horz" anchor="ctr" wrap="square" tIns="108000" lIns="108000" bIns="108000" rIns="108000">
            <a:noAutofit/>
          </a:bodyPr>
          <a:p>
            <a:pPr algn="ctr" marL="0"/>
            <a:r>
              <a:rPr lang="zh-CN" b="true" i="false" sz="1600" baseline="0" u="none" altLang="en-US">
                <a:solidFill>
                  <a:srgbClr val="FFFFFF"/>
                </a:solidFill>
                <a:latin typeface="微软雅黑"/>
                <a:ea typeface="微软雅黑"/>
              </a:rPr>
              <a:t>能量消耗的研究</a:t>
            </a:r>
          </a:p>
        </p:txBody>
      </p:sp>
    </p:spTree>
  </p:cSld>
  <p:clrMapOvr>
    <a:masterClrMapping/>
  </p:clrMapOvr>
</p:sld>
</file>

<file path=ppt/slides/slide11.xml><?xml version="1.0" encoding="utf-8"?>
<p:sld xmlns:p="http://schemas.openxmlformats.org/presentationml/2006/main" xmlns:a="http://schemas.openxmlformats.org/drawingml/2006/main">
  <p:cSld>
    <p:bg>
      <p:bgPr>
        <a:gradFill>
          <a:gsLst>
            <a:gs pos="0">
              <a:srgbClr val="3091CC">
                <a:lumMod val="75000"/>
              </a:srgbClr>
            </a:gs>
            <a:gs pos="72000">
              <a:srgbClr val="3091CC">
                <a:lumMod val="50000"/>
              </a:srgbClr>
            </a:gs>
          </a:gsLst>
          <a:lin ang="2700000"/>
        </a:gradFill>
      </p:bgPr>
    </p:bg>
    <p:spTree>
      <p:nvGrpSpPr>
        <p:cNvPr id="1" name=""/>
        <p:cNvGrpSpPr/>
        <p:nvPr/>
      </p:nvGrpSpPr>
      <p:grpSpPr>
        <a:xfrm>
          <a:off x="0" y="0"/>
          <a:ext cx="0" cy="0"/>
          <a:chOff x="0" y="0"/>
          <a:chExt cx="0" cy="0"/>
        </a:xfrm>
      </p:grpSpPr>
      <p:grpSp>
        <p:nvGrpSpPr>
          <p:cNvPr name="Group 2" id="2"/>
          <p:cNvGrpSpPr/>
          <p:nvPr/>
        </p:nvGrpSpPr>
        <p:grpSpPr>
          <a:xfrm>
            <a:off x="2089481" y="1828800"/>
            <a:ext cx="605759" cy="605759"/>
            <a:chOff x="1150070" y="1786326"/>
            <a:chExt cx="720000" cy="720000"/>
          </a:xfrm>
        </p:grpSpPr>
        <p:sp>
          <p:nvSpPr>
            <p:cNvPr name="AutoShape 3" id="3"/>
            <p:cNvSpPr/>
            <p:nvPr/>
          </p:nvSpPr>
          <p:spPr>
            <a:xfrm>
              <a:off x="1150070" y="1786326"/>
              <a:ext cx="720000" cy="720000"/>
            </a:xfrm>
            <a:prstGeom prst="ellipse">
              <a:avLst/>
            </a:prstGeom>
            <a:solidFill>
              <a:schemeClr val="accent1"/>
            </a:solidFill>
            <a:ln cap="rnd" cmpd="sng">
              <a:prstDash val="solid"/>
            </a:ln>
          </p:spPr>
          <p:txBody>
            <a:bodyPr vert="horz" rot="0" anchor="ctr" wrap="square" tIns="45720" lIns="91440" bIns="45720" rIns="91440">
              <a:normAutofit/>
            </a:bodyPr>
            <a:p>
              <a:pPr algn="ctr" marL="0"/>
            </a:p>
          </p:txBody>
        </p:sp>
        <p:sp>
          <p:nvSpPr>
            <p:cNvPr name="Freeform 4" id="4"/>
            <p:cNvSpPr/>
            <p:nvPr/>
          </p:nvSpPr>
          <p:spPr>
            <a:xfrm>
              <a:off x="1337022" y="1959969"/>
              <a:ext cx="346094" cy="372716"/>
            </a:xfrm>
            <a:custGeom>
              <a:avLst/>
              <a:gdLst/>
              <a:ahLst/>
              <a:cxnLst/>
              <a:rect r="r" b="b" t="t" l="l"/>
              <a:pathLst>
                <a:path w="495300" h="533400" stroke="true" fill="norm" extrusionOk="true">
                  <a:moveTo>
                    <a:pt x="362430" y="621"/>
                  </a:moveTo>
                  <a:cubicBezTo>
                    <a:pt x="383385" y="621"/>
                    <a:pt x="400530" y="17766"/>
                    <a:pt x="400530" y="38721"/>
                  </a:cubicBezTo>
                  <a:lnTo>
                    <a:pt x="400530" y="38721"/>
                  </a:lnTo>
                  <a:lnTo>
                    <a:pt x="400530" y="124446"/>
                  </a:lnTo>
                  <a:cubicBezTo>
                    <a:pt x="400530" y="145401"/>
                    <a:pt x="383385" y="162546"/>
                    <a:pt x="362430" y="162546"/>
                  </a:cubicBezTo>
                  <a:lnTo>
                    <a:pt x="362430" y="162546"/>
                  </a:lnTo>
                  <a:lnTo>
                    <a:pt x="257655" y="162546"/>
                  </a:lnTo>
                  <a:lnTo>
                    <a:pt x="257655" y="295896"/>
                  </a:lnTo>
                  <a:lnTo>
                    <a:pt x="419580" y="295896"/>
                  </a:lnTo>
                  <a:cubicBezTo>
                    <a:pt x="439583" y="295896"/>
                    <a:pt x="456727" y="312089"/>
                    <a:pt x="457680" y="332091"/>
                  </a:cubicBezTo>
                  <a:lnTo>
                    <a:pt x="457680" y="333996"/>
                  </a:lnTo>
                  <a:lnTo>
                    <a:pt x="457680" y="438771"/>
                  </a:lnTo>
                  <a:lnTo>
                    <a:pt x="467205" y="438771"/>
                  </a:lnTo>
                  <a:cubicBezTo>
                    <a:pt x="482445" y="438771"/>
                    <a:pt x="494827" y="450201"/>
                    <a:pt x="495780" y="465441"/>
                  </a:cubicBezTo>
                  <a:lnTo>
                    <a:pt x="495780" y="467346"/>
                  </a:lnTo>
                  <a:lnTo>
                    <a:pt x="495780" y="505446"/>
                  </a:lnTo>
                  <a:cubicBezTo>
                    <a:pt x="495780" y="521639"/>
                    <a:pt x="483398" y="534021"/>
                    <a:pt x="467205" y="534021"/>
                  </a:cubicBezTo>
                  <a:lnTo>
                    <a:pt x="467205" y="534021"/>
                  </a:lnTo>
                  <a:lnTo>
                    <a:pt x="429105" y="534021"/>
                  </a:lnTo>
                  <a:cubicBezTo>
                    <a:pt x="412912" y="534021"/>
                    <a:pt x="400530" y="521639"/>
                    <a:pt x="400530" y="505446"/>
                  </a:cubicBezTo>
                  <a:lnTo>
                    <a:pt x="400530" y="505446"/>
                  </a:lnTo>
                  <a:lnTo>
                    <a:pt x="400530" y="467346"/>
                  </a:lnTo>
                  <a:cubicBezTo>
                    <a:pt x="400530" y="451153"/>
                    <a:pt x="412912" y="438771"/>
                    <a:pt x="429105" y="438771"/>
                  </a:cubicBezTo>
                  <a:lnTo>
                    <a:pt x="429105" y="438771"/>
                  </a:lnTo>
                  <a:lnTo>
                    <a:pt x="438630" y="438771"/>
                  </a:lnTo>
                  <a:lnTo>
                    <a:pt x="438630" y="333996"/>
                  </a:lnTo>
                  <a:cubicBezTo>
                    <a:pt x="438630" y="323519"/>
                    <a:pt x="431010" y="315898"/>
                    <a:pt x="420533" y="314946"/>
                  </a:cubicBezTo>
                  <a:lnTo>
                    <a:pt x="419580" y="314946"/>
                  </a:lnTo>
                  <a:lnTo>
                    <a:pt x="257655" y="314946"/>
                  </a:lnTo>
                  <a:lnTo>
                    <a:pt x="257655" y="438771"/>
                  </a:lnTo>
                  <a:lnTo>
                    <a:pt x="267180" y="438771"/>
                  </a:lnTo>
                  <a:cubicBezTo>
                    <a:pt x="282420" y="438771"/>
                    <a:pt x="294802" y="450201"/>
                    <a:pt x="295755" y="465441"/>
                  </a:cubicBezTo>
                  <a:lnTo>
                    <a:pt x="295755" y="467346"/>
                  </a:lnTo>
                  <a:lnTo>
                    <a:pt x="295755" y="505446"/>
                  </a:lnTo>
                  <a:cubicBezTo>
                    <a:pt x="295755" y="521639"/>
                    <a:pt x="283373" y="534021"/>
                    <a:pt x="267180" y="534021"/>
                  </a:cubicBezTo>
                  <a:lnTo>
                    <a:pt x="267180" y="534021"/>
                  </a:lnTo>
                  <a:lnTo>
                    <a:pt x="229080" y="534021"/>
                  </a:lnTo>
                  <a:cubicBezTo>
                    <a:pt x="212887" y="534021"/>
                    <a:pt x="200505" y="521639"/>
                    <a:pt x="200505" y="505446"/>
                  </a:cubicBezTo>
                  <a:lnTo>
                    <a:pt x="200505" y="505446"/>
                  </a:lnTo>
                  <a:lnTo>
                    <a:pt x="200505" y="467346"/>
                  </a:lnTo>
                  <a:cubicBezTo>
                    <a:pt x="200505" y="451153"/>
                    <a:pt x="212887" y="438771"/>
                    <a:pt x="229080" y="438771"/>
                  </a:cubicBezTo>
                  <a:lnTo>
                    <a:pt x="229080" y="438771"/>
                  </a:lnTo>
                  <a:lnTo>
                    <a:pt x="238605" y="438771"/>
                  </a:lnTo>
                  <a:lnTo>
                    <a:pt x="238605" y="314946"/>
                  </a:lnTo>
                  <a:lnTo>
                    <a:pt x="76680" y="314946"/>
                  </a:lnTo>
                  <a:cubicBezTo>
                    <a:pt x="66202" y="314946"/>
                    <a:pt x="58583" y="322566"/>
                    <a:pt x="57630" y="333044"/>
                  </a:cubicBezTo>
                  <a:lnTo>
                    <a:pt x="57630" y="333996"/>
                  </a:lnTo>
                  <a:lnTo>
                    <a:pt x="57630" y="438771"/>
                  </a:lnTo>
                  <a:lnTo>
                    <a:pt x="67155" y="438771"/>
                  </a:lnTo>
                  <a:cubicBezTo>
                    <a:pt x="82395" y="438771"/>
                    <a:pt x="94777" y="450201"/>
                    <a:pt x="95730" y="465441"/>
                  </a:cubicBezTo>
                  <a:lnTo>
                    <a:pt x="95730" y="467346"/>
                  </a:lnTo>
                  <a:lnTo>
                    <a:pt x="95730" y="505446"/>
                  </a:lnTo>
                  <a:cubicBezTo>
                    <a:pt x="95730" y="521639"/>
                    <a:pt x="83348" y="534021"/>
                    <a:pt x="67155" y="534021"/>
                  </a:cubicBezTo>
                  <a:lnTo>
                    <a:pt x="67155" y="534021"/>
                  </a:lnTo>
                  <a:lnTo>
                    <a:pt x="29055" y="534021"/>
                  </a:lnTo>
                  <a:cubicBezTo>
                    <a:pt x="12862" y="534021"/>
                    <a:pt x="480" y="521639"/>
                    <a:pt x="480" y="505446"/>
                  </a:cubicBezTo>
                  <a:lnTo>
                    <a:pt x="480" y="505446"/>
                  </a:lnTo>
                  <a:lnTo>
                    <a:pt x="480" y="467346"/>
                  </a:lnTo>
                  <a:cubicBezTo>
                    <a:pt x="480" y="451153"/>
                    <a:pt x="12862" y="438771"/>
                    <a:pt x="29055" y="438771"/>
                  </a:cubicBezTo>
                  <a:lnTo>
                    <a:pt x="29055" y="438771"/>
                  </a:lnTo>
                  <a:lnTo>
                    <a:pt x="38580" y="438771"/>
                  </a:lnTo>
                  <a:lnTo>
                    <a:pt x="38580" y="333996"/>
                  </a:lnTo>
                  <a:cubicBezTo>
                    <a:pt x="38580" y="313994"/>
                    <a:pt x="54773" y="296848"/>
                    <a:pt x="74775" y="295896"/>
                  </a:cubicBezTo>
                  <a:lnTo>
                    <a:pt x="76680" y="295896"/>
                  </a:lnTo>
                  <a:lnTo>
                    <a:pt x="238605" y="295896"/>
                  </a:lnTo>
                  <a:lnTo>
                    <a:pt x="238605" y="162546"/>
                  </a:lnTo>
                  <a:lnTo>
                    <a:pt x="133830" y="162546"/>
                  </a:lnTo>
                  <a:cubicBezTo>
                    <a:pt x="113827" y="162546"/>
                    <a:pt x="96683" y="146353"/>
                    <a:pt x="95730" y="126351"/>
                  </a:cubicBezTo>
                  <a:lnTo>
                    <a:pt x="95730" y="124446"/>
                  </a:lnTo>
                  <a:lnTo>
                    <a:pt x="95730" y="38721"/>
                  </a:lnTo>
                  <a:cubicBezTo>
                    <a:pt x="95730" y="17766"/>
                    <a:pt x="112875" y="621"/>
                    <a:pt x="133830" y="621"/>
                  </a:cubicBezTo>
                  <a:lnTo>
                    <a:pt x="133830" y="621"/>
                  </a:lnTo>
                  <a:lnTo>
                    <a:pt x="362430" y="621"/>
                  </a:lnTo>
                  <a:close/>
                  <a:moveTo>
                    <a:pt x="67155" y="457821"/>
                  </a:moveTo>
                  <a:lnTo>
                    <a:pt x="29055" y="457821"/>
                  </a:lnTo>
                  <a:cubicBezTo>
                    <a:pt x="23340" y="457821"/>
                    <a:pt x="19530" y="461631"/>
                    <a:pt x="19530" y="467346"/>
                  </a:cubicBezTo>
                  <a:lnTo>
                    <a:pt x="19530" y="467346"/>
                  </a:lnTo>
                  <a:lnTo>
                    <a:pt x="19530" y="505446"/>
                  </a:lnTo>
                  <a:cubicBezTo>
                    <a:pt x="19530" y="511161"/>
                    <a:pt x="23340" y="514971"/>
                    <a:pt x="29055" y="514971"/>
                  </a:cubicBezTo>
                  <a:lnTo>
                    <a:pt x="29055" y="514971"/>
                  </a:lnTo>
                  <a:lnTo>
                    <a:pt x="67155" y="514971"/>
                  </a:lnTo>
                  <a:cubicBezTo>
                    <a:pt x="72870" y="514971"/>
                    <a:pt x="76680" y="511161"/>
                    <a:pt x="76680" y="505446"/>
                  </a:cubicBezTo>
                  <a:lnTo>
                    <a:pt x="76680" y="505446"/>
                  </a:lnTo>
                  <a:lnTo>
                    <a:pt x="76680" y="467346"/>
                  </a:lnTo>
                  <a:cubicBezTo>
                    <a:pt x="76680" y="461631"/>
                    <a:pt x="72870" y="457821"/>
                    <a:pt x="67155" y="457821"/>
                  </a:cubicBezTo>
                  <a:lnTo>
                    <a:pt x="67155" y="457821"/>
                  </a:lnTo>
                  <a:close/>
                  <a:moveTo>
                    <a:pt x="267180" y="457821"/>
                  </a:moveTo>
                  <a:lnTo>
                    <a:pt x="229080" y="457821"/>
                  </a:lnTo>
                  <a:cubicBezTo>
                    <a:pt x="223365" y="457821"/>
                    <a:pt x="219555" y="461631"/>
                    <a:pt x="219555" y="467346"/>
                  </a:cubicBezTo>
                  <a:lnTo>
                    <a:pt x="219555" y="467346"/>
                  </a:lnTo>
                  <a:lnTo>
                    <a:pt x="219555" y="505446"/>
                  </a:lnTo>
                  <a:cubicBezTo>
                    <a:pt x="219555" y="511161"/>
                    <a:pt x="223365" y="514971"/>
                    <a:pt x="229080" y="514971"/>
                  </a:cubicBezTo>
                  <a:lnTo>
                    <a:pt x="229080" y="514971"/>
                  </a:lnTo>
                  <a:lnTo>
                    <a:pt x="267180" y="514971"/>
                  </a:lnTo>
                  <a:cubicBezTo>
                    <a:pt x="272895" y="514971"/>
                    <a:pt x="276705" y="511161"/>
                    <a:pt x="276705" y="505446"/>
                  </a:cubicBezTo>
                  <a:lnTo>
                    <a:pt x="276705" y="505446"/>
                  </a:lnTo>
                  <a:lnTo>
                    <a:pt x="276705" y="467346"/>
                  </a:lnTo>
                  <a:cubicBezTo>
                    <a:pt x="276705" y="461631"/>
                    <a:pt x="272895" y="457821"/>
                    <a:pt x="267180" y="457821"/>
                  </a:cubicBezTo>
                  <a:lnTo>
                    <a:pt x="267180" y="457821"/>
                  </a:lnTo>
                  <a:close/>
                  <a:moveTo>
                    <a:pt x="467205" y="457821"/>
                  </a:moveTo>
                  <a:lnTo>
                    <a:pt x="429105" y="457821"/>
                  </a:lnTo>
                  <a:cubicBezTo>
                    <a:pt x="423390" y="457821"/>
                    <a:pt x="419580" y="461631"/>
                    <a:pt x="419580" y="467346"/>
                  </a:cubicBezTo>
                  <a:lnTo>
                    <a:pt x="419580" y="467346"/>
                  </a:lnTo>
                  <a:lnTo>
                    <a:pt x="419580" y="505446"/>
                  </a:lnTo>
                  <a:cubicBezTo>
                    <a:pt x="419580" y="511161"/>
                    <a:pt x="423390" y="514971"/>
                    <a:pt x="429105" y="514971"/>
                  </a:cubicBezTo>
                  <a:lnTo>
                    <a:pt x="429105" y="514971"/>
                  </a:lnTo>
                  <a:lnTo>
                    <a:pt x="467205" y="514971"/>
                  </a:lnTo>
                  <a:cubicBezTo>
                    <a:pt x="472920" y="514971"/>
                    <a:pt x="476730" y="511161"/>
                    <a:pt x="476730" y="505446"/>
                  </a:cubicBezTo>
                  <a:lnTo>
                    <a:pt x="476730" y="505446"/>
                  </a:lnTo>
                  <a:lnTo>
                    <a:pt x="476730" y="467346"/>
                  </a:lnTo>
                  <a:cubicBezTo>
                    <a:pt x="476730" y="461631"/>
                    <a:pt x="472920" y="457821"/>
                    <a:pt x="467205" y="457821"/>
                  </a:cubicBezTo>
                  <a:lnTo>
                    <a:pt x="467205" y="457821"/>
                  </a:lnTo>
                  <a:close/>
                  <a:moveTo>
                    <a:pt x="362430" y="19671"/>
                  </a:moveTo>
                  <a:lnTo>
                    <a:pt x="133830" y="19671"/>
                  </a:lnTo>
                  <a:cubicBezTo>
                    <a:pt x="123352" y="19671"/>
                    <a:pt x="114780" y="28244"/>
                    <a:pt x="114780" y="38721"/>
                  </a:cubicBezTo>
                  <a:lnTo>
                    <a:pt x="114780" y="38721"/>
                  </a:lnTo>
                  <a:lnTo>
                    <a:pt x="114780" y="124446"/>
                  </a:lnTo>
                  <a:cubicBezTo>
                    <a:pt x="114780" y="134923"/>
                    <a:pt x="123352" y="143496"/>
                    <a:pt x="133830" y="143496"/>
                  </a:cubicBezTo>
                  <a:lnTo>
                    <a:pt x="133830" y="143496"/>
                  </a:lnTo>
                  <a:lnTo>
                    <a:pt x="362430" y="143496"/>
                  </a:lnTo>
                  <a:cubicBezTo>
                    <a:pt x="372908" y="143496"/>
                    <a:pt x="381480" y="134923"/>
                    <a:pt x="381480" y="124446"/>
                  </a:cubicBezTo>
                  <a:lnTo>
                    <a:pt x="381480" y="124446"/>
                  </a:lnTo>
                  <a:lnTo>
                    <a:pt x="381480" y="38721"/>
                  </a:lnTo>
                  <a:cubicBezTo>
                    <a:pt x="381480" y="28244"/>
                    <a:pt x="372908" y="19671"/>
                    <a:pt x="362430" y="19671"/>
                  </a:cubicBezTo>
                  <a:lnTo>
                    <a:pt x="362430" y="19671"/>
                  </a:lnTo>
                  <a:close/>
                  <a:moveTo>
                    <a:pt x="157643" y="86346"/>
                  </a:moveTo>
                  <a:cubicBezTo>
                    <a:pt x="165262" y="86346"/>
                    <a:pt x="171930" y="93014"/>
                    <a:pt x="171930" y="100634"/>
                  </a:cubicBezTo>
                  <a:cubicBezTo>
                    <a:pt x="171930" y="108253"/>
                    <a:pt x="165262" y="114921"/>
                    <a:pt x="157643" y="114921"/>
                  </a:cubicBezTo>
                  <a:cubicBezTo>
                    <a:pt x="150023" y="114921"/>
                    <a:pt x="143355" y="108253"/>
                    <a:pt x="143355" y="100634"/>
                  </a:cubicBezTo>
                  <a:cubicBezTo>
                    <a:pt x="143355" y="93014"/>
                    <a:pt x="150023" y="86346"/>
                    <a:pt x="157643" y="86346"/>
                  </a:cubicBezTo>
                  <a:close/>
                </a:path>
              </a:pathLst>
            </a:custGeom>
            <a:solidFill>
              <a:srgbClr val="FFFFFF"/>
            </a:solidFill>
            <a:ln cap="flat">
              <a:prstDash val="solid"/>
            </a:ln>
          </p:spPr>
          <p:txBody>
            <a:bodyPr vert="horz" anchor="ctr" tIns="45720" lIns="91440" bIns="45720" rIns="91440">
              <a:normAutofit/>
            </a:bodyPr>
            <a:p>
              <a:pPr algn="l" marL="0"/>
            </a:p>
          </p:txBody>
        </p:sp>
      </p:grpSp>
      <p:sp>
        <p:nvSpPr>
          <p:cNvPr name="TextBox 5" id="5"/>
          <p:cNvSpPr txBox="true"/>
          <p:nvPr/>
        </p:nvSpPr>
        <p:spPr>
          <a:xfrm>
            <a:off x="660400" y="2570500"/>
            <a:ext cx="3463923" cy="338554"/>
          </a:xfrm>
          <a:prstGeom prst="rect">
            <a:avLst/>
          </a:prstGeom>
          <a:noFill/>
        </p:spPr>
        <p:txBody>
          <a:bodyPr anchor="b" rtlCol="false" vert="horz" wrap="square" tIns="45720" lIns="91440" bIns="45720" rIns="91440">
            <a:spAutoFit/>
          </a:bodyPr>
          <a:lstStyle/>
          <a:p>
            <a:pPr algn="ctr" marL="0">
              <a:defRPr/>
            </a:pPr>
            <a:r>
              <a:rPr lang="zh-CN" b="true" i="false" sz="1600" baseline="0" u="none" altLang="en-US">
                <a:ln/>
                <a:solidFill>
                  <a:srgbClr val="FFFFFF">
                    <a:lumMod val="95000"/>
                    <a:lumOff val="5000"/>
                  </a:srgbClr>
                </a:solidFill>
                <a:latin typeface="微软雅黑"/>
                <a:ea typeface="微软雅黑"/>
              </a:rPr>
              <a:t>现状与挑战</a:t>
            </a:r>
            <a:endParaRPr lang="en-US" sz="1100"/>
          </a:p>
        </p:txBody>
      </p:sp>
      <p:sp>
        <p:nvSpPr>
          <p:cNvPr name="TextBox 6" id="6"/>
          <p:cNvSpPr txBox="true"/>
          <p:nvPr/>
        </p:nvSpPr>
        <p:spPr>
          <a:xfrm>
            <a:off x="660401" y="3043635"/>
            <a:ext cx="3463924" cy="328551"/>
          </a:xfrm>
          <a:prstGeom prst="rect">
            <a:avLst/>
          </a:prstGeom>
          <a:noFill/>
        </p:spPr>
        <p:txBody>
          <a:bodyPr anchor="t" rtlCol="false" vert="horz" wrap="square" tIns="45720" lIns="91440" bIns="45720" rIns="91440">
            <a:spAutoFit/>
          </a:bodyPr>
          <a:lstStyle/>
          <a:p>
            <a:pPr algn="l" fontAlgn="auto" indent="0" marR="0" marL="0">
              <a:lnSpc>
                <a:spcPct val="120000"/>
              </a:lnSpc>
              <a:spcBef>
                <a:spcPct val="0"/>
              </a:spcBef>
              <a:spcAft>
                <a:spcPct val="0"/>
              </a:spcAft>
              <a:defRPr/>
            </a:pPr>
            <a:r>
              <a:rPr lang="zh-CN" b="false" i="false" sz="1400" baseline="0" u="none" altLang="en-US">
                <a:ln/>
                <a:solidFill>
                  <a:srgbClr val="FFFFFF">
                    <a:lumMod val="95000"/>
                    <a:lumOff val="5000"/>
                  </a:srgbClr>
                </a:solidFill>
                <a:latin typeface="微软雅黑"/>
                <a:ea typeface="微软雅黑"/>
              </a:rPr>
              <a:t>无线能量传输技术正在蓬勃发展，但面临着传输效率低和安全性不足等挑战，这对于太空电梯的动力供应是一个重要限制因素。</a:t>
            </a:r>
            <a:endParaRPr lang="en-US" sz="1100"/>
          </a:p>
        </p:txBody>
      </p:sp>
      <p:grpSp>
        <p:nvGrpSpPr>
          <p:cNvPr name="Group 7" id="7"/>
          <p:cNvGrpSpPr/>
          <p:nvPr/>
        </p:nvGrpSpPr>
        <p:grpSpPr>
          <a:xfrm>
            <a:off x="5786770" y="1847905"/>
            <a:ext cx="605759" cy="605759"/>
            <a:chOff x="367322" y="3865113"/>
            <a:chExt cx="720000" cy="720000"/>
          </a:xfrm>
        </p:grpSpPr>
        <p:sp>
          <p:nvSpPr>
            <p:cNvPr name="AutoShape 8" id="8"/>
            <p:cNvSpPr/>
            <p:nvPr/>
          </p:nvSpPr>
          <p:spPr>
            <a:xfrm>
              <a:off x="367322" y="3865113"/>
              <a:ext cx="720000" cy="720000"/>
            </a:xfrm>
            <a:prstGeom prst="ellipse">
              <a:avLst/>
            </a:prstGeom>
            <a:solidFill>
              <a:schemeClr val="accent1"/>
            </a:solidFill>
            <a:ln cap="rnd" cmpd="sng">
              <a:prstDash val="solid"/>
            </a:ln>
          </p:spPr>
          <p:txBody>
            <a:bodyPr vert="horz" rot="0" anchor="ctr" wrap="square" tIns="45720" lIns="91440" bIns="45720" rIns="91440">
              <a:normAutofit/>
            </a:bodyPr>
            <a:p>
              <a:pPr algn="ctr" marL="0"/>
            </a:p>
          </p:txBody>
        </p:sp>
        <p:sp>
          <p:nvSpPr>
            <p:cNvPr name="Freeform 9" id="9"/>
            <p:cNvSpPr/>
            <p:nvPr/>
          </p:nvSpPr>
          <p:spPr>
            <a:xfrm>
              <a:off x="556799" y="4038756"/>
              <a:ext cx="341044" cy="372716"/>
            </a:xfrm>
            <a:custGeom>
              <a:avLst/>
              <a:gdLst/>
              <a:ahLst/>
              <a:cxnLst/>
              <a:rect r="r" b="b" t="t" l="l"/>
              <a:pathLst>
                <a:path w="488073" h="533400" stroke="true" fill="norm" extrusionOk="true">
                  <a:moveTo>
                    <a:pt x="368431" y="621"/>
                  </a:moveTo>
                  <a:lnTo>
                    <a:pt x="368431" y="19671"/>
                  </a:lnTo>
                  <a:lnTo>
                    <a:pt x="339856" y="19671"/>
                  </a:lnTo>
                  <a:lnTo>
                    <a:pt x="339856" y="135876"/>
                  </a:lnTo>
                  <a:cubicBezTo>
                    <a:pt x="339856" y="138734"/>
                    <a:pt x="340808" y="142544"/>
                    <a:pt x="341761" y="145401"/>
                  </a:cubicBezTo>
                  <a:lnTo>
                    <a:pt x="342713" y="147306"/>
                  </a:lnTo>
                  <a:lnTo>
                    <a:pt x="483683" y="464489"/>
                  </a:lnTo>
                  <a:cubicBezTo>
                    <a:pt x="490351" y="478776"/>
                    <a:pt x="490351" y="494969"/>
                    <a:pt x="484636" y="509256"/>
                  </a:cubicBezTo>
                  <a:cubicBezTo>
                    <a:pt x="478921" y="524496"/>
                    <a:pt x="464633" y="534021"/>
                    <a:pt x="448441" y="534021"/>
                  </a:cubicBezTo>
                  <a:lnTo>
                    <a:pt x="448441" y="534021"/>
                  </a:lnTo>
                  <a:lnTo>
                    <a:pt x="40771" y="534021"/>
                  </a:lnTo>
                  <a:cubicBezTo>
                    <a:pt x="24578" y="534021"/>
                    <a:pt x="10291" y="524496"/>
                    <a:pt x="4576" y="509256"/>
                  </a:cubicBezTo>
                  <a:cubicBezTo>
                    <a:pt x="-1139" y="494969"/>
                    <a:pt x="-187" y="478776"/>
                    <a:pt x="5528" y="464489"/>
                  </a:cubicBezTo>
                  <a:lnTo>
                    <a:pt x="5528" y="464489"/>
                  </a:lnTo>
                  <a:lnTo>
                    <a:pt x="146498" y="147306"/>
                  </a:lnTo>
                  <a:cubicBezTo>
                    <a:pt x="148403" y="143496"/>
                    <a:pt x="149356" y="139686"/>
                    <a:pt x="149356" y="135876"/>
                  </a:cubicBezTo>
                  <a:lnTo>
                    <a:pt x="149356" y="135876"/>
                  </a:lnTo>
                  <a:lnTo>
                    <a:pt x="149356" y="19671"/>
                  </a:lnTo>
                  <a:lnTo>
                    <a:pt x="120781" y="19671"/>
                  </a:lnTo>
                  <a:lnTo>
                    <a:pt x="120781" y="621"/>
                  </a:lnTo>
                  <a:lnTo>
                    <a:pt x="368431" y="621"/>
                  </a:lnTo>
                  <a:close/>
                  <a:moveTo>
                    <a:pt x="253178" y="415911"/>
                  </a:moveTo>
                  <a:lnTo>
                    <a:pt x="250321" y="417816"/>
                  </a:lnTo>
                  <a:cubicBezTo>
                    <a:pt x="195076" y="456869"/>
                    <a:pt x="119828" y="453059"/>
                    <a:pt x="51248" y="409244"/>
                  </a:cubicBezTo>
                  <a:lnTo>
                    <a:pt x="23626" y="471156"/>
                  </a:lnTo>
                  <a:cubicBezTo>
                    <a:pt x="19816" y="480681"/>
                    <a:pt x="18863" y="491159"/>
                    <a:pt x="22673" y="501636"/>
                  </a:cubicBezTo>
                  <a:cubicBezTo>
                    <a:pt x="25531" y="510209"/>
                    <a:pt x="33151" y="514971"/>
                    <a:pt x="40771" y="514971"/>
                  </a:cubicBezTo>
                  <a:lnTo>
                    <a:pt x="40771" y="514971"/>
                  </a:lnTo>
                  <a:lnTo>
                    <a:pt x="447488" y="514971"/>
                  </a:lnTo>
                  <a:cubicBezTo>
                    <a:pt x="456061" y="514971"/>
                    <a:pt x="462728" y="510209"/>
                    <a:pt x="465586" y="502589"/>
                  </a:cubicBezTo>
                  <a:cubicBezTo>
                    <a:pt x="469396" y="493064"/>
                    <a:pt x="469396" y="481634"/>
                    <a:pt x="464633" y="472109"/>
                  </a:cubicBezTo>
                  <a:lnTo>
                    <a:pt x="464633" y="472109"/>
                  </a:lnTo>
                  <a:lnTo>
                    <a:pt x="436058" y="408291"/>
                  </a:lnTo>
                  <a:lnTo>
                    <a:pt x="435106" y="408291"/>
                  </a:lnTo>
                  <a:cubicBezTo>
                    <a:pt x="375098" y="378764"/>
                    <a:pt x="302708" y="382573"/>
                    <a:pt x="253178" y="415911"/>
                  </a:cubicBezTo>
                  <a:close/>
                  <a:moveTo>
                    <a:pt x="320806" y="19671"/>
                  </a:moveTo>
                  <a:lnTo>
                    <a:pt x="168406" y="19671"/>
                  </a:lnTo>
                  <a:lnTo>
                    <a:pt x="168406" y="135876"/>
                  </a:lnTo>
                  <a:cubicBezTo>
                    <a:pt x="168406" y="141591"/>
                    <a:pt x="167453" y="147306"/>
                    <a:pt x="165548" y="153021"/>
                  </a:cubicBezTo>
                  <a:lnTo>
                    <a:pt x="165548" y="153021"/>
                  </a:lnTo>
                  <a:lnTo>
                    <a:pt x="164596" y="155878"/>
                  </a:lnTo>
                  <a:lnTo>
                    <a:pt x="58868" y="392098"/>
                  </a:lnTo>
                  <a:cubicBezTo>
                    <a:pt x="120781" y="432103"/>
                    <a:pt x="187456" y="436866"/>
                    <a:pt x="236033" y="404481"/>
                  </a:cubicBezTo>
                  <a:lnTo>
                    <a:pt x="238891" y="402576"/>
                  </a:lnTo>
                  <a:cubicBezTo>
                    <a:pt x="290326" y="366381"/>
                    <a:pt x="361763" y="359714"/>
                    <a:pt x="425581" y="382573"/>
                  </a:cubicBezTo>
                  <a:lnTo>
                    <a:pt x="324616" y="154926"/>
                  </a:lnTo>
                  <a:cubicBezTo>
                    <a:pt x="321758" y="149211"/>
                    <a:pt x="320806" y="142544"/>
                    <a:pt x="320806" y="135876"/>
                  </a:cubicBezTo>
                  <a:lnTo>
                    <a:pt x="320806" y="135876"/>
                  </a:lnTo>
                  <a:lnTo>
                    <a:pt x="320806" y="19671"/>
                  </a:lnTo>
                  <a:close/>
                  <a:moveTo>
                    <a:pt x="306518" y="248271"/>
                  </a:moveTo>
                  <a:cubicBezTo>
                    <a:pt x="330331" y="248271"/>
                    <a:pt x="349381" y="267321"/>
                    <a:pt x="349381" y="291134"/>
                  </a:cubicBezTo>
                  <a:cubicBezTo>
                    <a:pt x="349381" y="314946"/>
                    <a:pt x="330331" y="333996"/>
                    <a:pt x="306518" y="333996"/>
                  </a:cubicBezTo>
                  <a:cubicBezTo>
                    <a:pt x="282706" y="333996"/>
                    <a:pt x="263656" y="314946"/>
                    <a:pt x="263656" y="291134"/>
                  </a:cubicBezTo>
                  <a:cubicBezTo>
                    <a:pt x="263656" y="267321"/>
                    <a:pt x="282706" y="248271"/>
                    <a:pt x="306518" y="248271"/>
                  </a:cubicBezTo>
                  <a:close/>
                  <a:moveTo>
                    <a:pt x="306518" y="267321"/>
                  </a:moveTo>
                  <a:cubicBezTo>
                    <a:pt x="293183" y="267321"/>
                    <a:pt x="282706" y="277798"/>
                    <a:pt x="282706" y="291134"/>
                  </a:cubicBezTo>
                  <a:cubicBezTo>
                    <a:pt x="282706" y="304469"/>
                    <a:pt x="293183" y="314946"/>
                    <a:pt x="306518" y="314946"/>
                  </a:cubicBezTo>
                  <a:cubicBezTo>
                    <a:pt x="319853" y="314946"/>
                    <a:pt x="330331" y="304469"/>
                    <a:pt x="330331" y="291134"/>
                  </a:cubicBezTo>
                  <a:cubicBezTo>
                    <a:pt x="330331" y="277798"/>
                    <a:pt x="319853" y="267321"/>
                    <a:pt x="306518" y="267321"/>
                  </a:cubicBezTo>
                  <a:close/>
                </a:path>
              </a:pathLst>
            </a:custGeom>
            <a:solidFill>
              <a:srgbClr val="FFFFFF"/>
            </a:solidFill>
            <a:ln cap="flat">
              <a:prstDash val="solid"/>
            </a:ln>
          </p:spPr>
          <p:txBody>
            <a:bodyPr vert="horz" anchor="ctr" tIns="45720" lIns="91440" bIns="45720" rIns="91440">
              <a:normAutofit/>
            </a:bodyPr>
            <a:p>
              <a:pPr algn="l" marL="0"/>
            </a:p>
          </p:txBody>
        </p:sp>
      </p:grpSp>
      <p:sp>
        <p:nvSpPr>
          <p:cNvPr name="TextBox 10" id="10"/>
          <p:cNvSpPr txBox="true"/>
          <p:nvPr/>
        </p:nvSpPr>
        <p:spPr>
          <a:xfrm>
            <a:off x="4388061" y="2570500"/>
            <a:ext cx="3463923" cy="338554"/>
          </a:xfrm>
          <a:prstGeom prst="rect">
            <a:avLst/>
          </a:prstGeom>
          <a:noFill/>
        </p:spPr>
        <p:txBody>
          <a:bodyPr anchor="b" rtlCol="false" vert="horz" wrap="square" tIns="45720" lIns="91440" bIns="45720" rIns="91440">
            <a:spAutoFit/>
          </a:bodyPr>
          <a:lstStyle/>
          <a:p>
            <a:pPr algn="ctr" marL="0">
              <a:defRPr/>
            </a:pPr>
            <a:r>
              <a:rPr lang="zh-CN" b="true" i="false" sz="1600" baseline="0" u="none" altLang="en-US">
                <a:ln/>
                <a:solidFill>
                  <a:srgbClr val="FFFFFF">
                    <a:lumMod val="95000"/>
                    <a:lumOff val="5000"/>
                  </a:srgbClr>
                </a:solidFill>
                <a:latin typeface="微软雅黑"/>
                <a:ea typeface="微软雅黑"/>
              </a:rPr>
              <a:t>安全性与风险评估</a:t>
            </a:r>
            <a:endParaRPr lang="en-US" sz="1100"/>
          </a:p>
        </p:txBody>
      </p:sp>
      <p:sp>
        <p:nvSpPr>
          <p:cNvPr name="TextBox 11" id="11"/>
          <p:cNvSpPr txBox="true"/>
          <p:nvPr/>
        </p:nvSpPr>
        <p:spPr>
          <a:xfrm>
            <a:off x="4388062" y="3043635"/>
            <a:ext cx="3463924" cy="328551"/>
          </a:xfrm>
          <a:prstGeom prst="rect">
            <a:avLst/>
          </a:prstGeom>
          <a:noFill/>
        </p:spPr>
        <p:txBody>
          <a:bodyPr anchor="t" rtlCol="false" vert="horz" wrap="square" tIns="45720" lIns="91440" bIns="45720" rIns="91440">
            <a:spAutoFit/>
          </a:bodyPr>
          <a:lstStyle/>
          <a:p>
            <a:pPr algn="l" fontAlgn="auto" indent="0" marR="0" marL="0">
              <a:lnSpc>
                <a:spcPct val="120000"/>
              </a:lnSpc>
              <a:spcBef>
                <a:spcPct val="0"/>
              </a:spcBef>
              <a:spcAft>
                <a:spcPct val="0"/>
              </a:spcAft>
              <a:defRPr/>
            </a:pPr>
            <a:r>
              <a:rPr lang="zh-CN" b="false" i="false" sz="1400" baseline="0" u="none" altLang="en-US">
                <a:ln/>
                <a:solidFill>
                  <a:srgbClr val="FFFFFF">
                    <a:lumMod val="95000"/>
                    <a:lumOff val="5000"/>
                  </a:srgbClr>
                </a:solidFill>
                <a:latin typeface="微软雅黑"/>
                <a:ea typeface="微软雅黑"/>
              </a:rPr>
              <a:t>任何无线能量传输系统必须进行全面的安全性评估，包括对覆盖区域的电波暴露和设备的电磁兼容性，确保不会对乘客和设备造成危害。</a:t>
            </a:r>
            <a:endParaRPr lang="en-US" sz="1100"/>
          </a:p>
        </p:txBody>
      </p:sp>
      <p:grpSp>
        <p:nvGrpSpPr>
          <p:cNvPr name="Group 12" id="12"/>
          <p:cNvGrpSpPr/>
          <p:nvPr/>
        </p:nvGrpSpPr>
        <p:grpSpPr>
          <a:xfrm>
            <a:off x="9573378" y="1828799"/>
            <a:ext cx="605759" cy="605759"/>
            <a:chOff x="10321926" y="5309904"/>
            <a:chExt cx="720000" cy="720000"/>
          </a:xfrm>
        </p:grpSpPr>
        <p:sp>
          <p:nvSpPr>
            <p:cNvPr name="AutoShape 13" id="13"/>
            <p:cNvSpPr/>
            <p:nvPr/>
          </p:nvSpPr>
          <p:spPr>
            <a:xfrm flipH="true">
              <a:off x="10321926" y="5309904"/>
              <a:ext cx="720000" cy="720000"/>
            </a:xfrm>
            <a:prstGeom prst="ellipse">
              <a:avLst/>
            </a:prstGeom>
            <a:solidFill>
              <a:schemeClr val="accent1"/>
            </a:solidFill>
            <a:ln cap="rnd" cmpd="sng">
              <a:prstDash val="solid"/>
            </a:ln>
          </p:spPr>
          <p:txBody>
            <a:bodyPr vert="horz" rot="0" anchor="ctr" wrap="square" tIns="45720" lIns="91440" bIns="45720" rIns="91440">
              <a:normAutofit/>
            </a:bodyPr>
            <a:p>
              <a:pPr algn="ctr" marL="0"/>
            </a:p>
          </p:txBody>
        </p:sp>
        <p:sp>
          <p:nvSpPr>
            <p:cNvPr name="Freeform 14" id="14"/>
            <p:cNvSpPr/>
            <p:nvPr/>
          </p:nvSpPr>
          <p:spPr>
            <a:xfrm>
              <a:off x="10511916" y="5483546"/>
              <a:ext cx="340022" cy="372716"/>
            </a:xfrm>
            <a:custGeom>
              <a:avLst/>
              <a:gdLst/>
              <a:ahLst/>
              <a:cxnLst/>
              <a:rect r="r" b="b" t="t" l="l"/>
              <a:pathLst>
                <a:path w="495300" h="542925" stroke="true" fill="norm" extrusionOk="true">
                  <a:moveTo>
                    <a:pt x="248770" y="621"/>
                  </a:moveTo>
                  <a:cubicBezTo>
                    <a:pt x="385930" y="621"/>
                    <a:pt x="496420" y="111111"/>
                    <a:pt x="496420" y="248271"/>
                  </a:cubicBezTo>
                  <a:cubicBezTo>
                    <a:pt x="496420" y="358761"/>
                    <a:pt x="424030" y="452106"/>
                    <a:pt x="324017" y="484491"/>
                  </a:cubicBezTo>
                  <a:lnTo>
                    <a:pt x="346877" y="524496"/>
                  </a:lnTo>
                  <a:lnTo>
                    <a:pt x="420220" y="524496"/>
                  </a:lnTo>
                  <a:lnTo>
                    <a:pt x="420220" y="543546"/>
                  </a:lnTo>
                  <a:lnTo>
                    <a:pt x="77320" y="543546"/>
                  </a:lnTo>
                  <a:lnTo>
                    <a:pt x="77320" y="524496"/>
                  </a:lnTo>
                  <a:lnTo>
                    <a:pt x="150663" y="524496"/>
                  </a:lnTo>
                  <a:lnTo>
                    <a:pt x="173523" y="484491"/>
                  </a:lnTo>
                  <a:cubicBezTo>
                    <a:pt x="74463" y="453059"/>
                    <a:pt x="3025" y="361619"/>
                    <a:pt x="1120" y="252081"/>
                  </a:cubicBezTo>
                  <a:lnTo>
                    <a:pt x="1120" y="248271"/>
                  </a:lnTo>
                  <a:cubicBezTo>
                    <a:pt x="1120" y="111111"/>
                    <a:pt x="111610" y="621"/>
                    <a:pt x="248770" y="621"/>
                  </a:cubicBezTo>
                  <a:close/>
                  <a:moveTo>
                    <a:pt x="304967" y="489253"/>
                  </a:moveTo>
                  <a:cubicBezTo>
                    <a:pt x="286870" y="494016"/>
                    <a:pt x="267820" y="495921"/>
                    <a:pt x="248770" y="495921"/>
                  </a:cubicBezTo>
                  <a:cubicBezTo>
                    <a:pt x="229720" y="495921"/>
                    <a:pt x="210670" y="494016"/>
                    <a:pt x="192573" y="489253"/>
                  </a:cubicBezTo>
                  <a:lnTo>
                    <a:pt x="172570" y="524496"/>
                  </a:lnTo>
                  <a:lnTo>
                    <a:pt x="324970" y="524496"/>
                  </a:lnTo>
                  <a:lnTo>
                    <a:pt x="304967" y="489253"/>
                  </a:lnTo>
                  <a:close/>
                  <a:moveTo>
                    <a:pt x="248770" y="19671"/>
                  </a:moveTo>
                  <a:cubicBezTo>
                    <a:pt x="122088" y="19671"/>
                    <a:pt x="20170" y="121589"/>
                    <a:pt x="20170" y="248271"/>
                  </a:cubicBezTo>
                  <a:cubicBezTo>
                    <a:pt x="20170" y="374953"/>
                    <a:pt x="122088" y="476871"/>
                    <a:pt x="248770" y="476871"/>
                  </a:cubicBezTo>
                  <a:cubicBezTo>
                    <a:pt x="375452" y="476871"/>
                    <a:pt x="477370" y="374953"/>
                    <a:pt x="477370" y="248271"/>
                  </a:cubicBezTo>
                  <a:cubicBezTo>
                    <a:pt x="477370" y="121589"/>
                    <a:pt x="375452" y="19671"/>
                    <a:pt x="248770" y="19671"/>
                  </a:cubicBezTo>
                  <a:close/>
                  <a:moveTo>
                    <a:pt x="248770" y="133971"/>
                  </a:moveTo>
                  <a:cubicBezTo>
                    <a:pt x="311635" y="133971"/>
                    <a:pt x="363070" y="185406"/>
                    <a:pt x="363070" y="248271"/>
                  </a:cubicBezTo>
                  <a:cubicBezTo>
                    <a:pt x="363070" y="311136"/>
                    <a:pt x="311635" y="362571"/>
                    <a:pt x="248770" y="362571"/>
                  </a:cubicBezTo>
                  <a:cubicBezTo>
                    <a:pt x="185905" y="362571"/>
                    <a:pt x="134470" y="311136"/>
                    <a:pt x="134470" y="248271"/>
                  </a:cubicBezTo>
                  <a:cubicBezTo>
                    <a:pt x="134470" y="185406"/>
                    <a:pt x="185905" y="133971"/>
                    <a:pt x="248770" y="133971"/>
                  </a:cubicBezTo>
                  <a:close/>
                  <a:moveTo>
                    <a:pt x="248770" y="153021"/>
                  </a:moveTo>
                  <a:cubicBezTo>
                    <a:pt x="196383" y="153021"/>
                    <a:pt x="153520" y="195884"/>
                    <a:pt x="153520" y="248271"/>
                  </a:cubicBezTo>
                  <a:cubicBezTo>
                    <a:pt x="153520" y="300659"/>
                    <a:pt x="196383" y="343521"/>
                    <a:pt x="248770" y="343521"/>
                  </a:cubicBezTo>
                  <a:cubicBezTo>
                    <a:pt x="301158" y="343521"/>
                    <a:pt x="344020" y="300659"/>
                    <a:pt x="344020" y="248271"/>
                  </a:cubicBezTo>
                  <a:cubicBezTo>
                    <a:pt x="344020" y="195884"/>
                    <a:pt x="301158" y="153021"/>
                    <a:pt x="248770" y="153021"/>
                  </a:cubicBezTo>
                  <a:close/>
                  <a:moveTo>
                    <a:pt x="367833" y="114921"/>
                  </a:moveTo>
                  <a:cubicBezTo>
                    <a:pt x="375452" y="114921"/>
                    <a:pt x="382120" y="121589"/>
                    <a:pt x="382120" y="129209"/>
                  </a:cubicBezTo>
                  <a:cubicBezTo>
                    <a:pt x="382120" y="136828"/>
                    <a:pt x="375452" y="143496"/>
                    <a:pt x="367833" y="143496"/>
                  </a:cubicBezTo>
                  <a:cubicBezTo>
                    <a:pt x="360213" y="143496"/>
                    <a:pt x="353545" y="136828"/>
                    <a:pt x="353545" y="129209"/>
                  </a:cubicBezTo>
                  <a:cubicBezTo>
                    <a:pt x="353545" y="121589"/>
                    <a:pt x="360213" y="114921"/>
                    <a:pt x="367833" y="114921"/>
                  </a:cubicBezTo>
                  <a:close/>
                </a:path>
              </a:pathLst>
            </a:custGeom>
            <a:solidFill>
              <a:srgbClr val="FFFFFF"/>
            </a:solidFill>
            <a:ln cap="flat">
              <a:prstDash val="solid"/>
            </a:ln>
          </p:spPr>
          <p:txBody>
            <a:bodyPr vert="horz" anchor="ctr" tIns="45720" lIns="91440" bIns="45720" rIns="91440">
              <a:normAutofit/>
            </a:bodyPr>
            <a:p>
              <a:pPr algn="l" marL="0"/>
            </a:p>
          </p:txBody>
        </p:sp>
      </p:grpSp>
      <p:sp>
        <p:nvSpPr>
          <p:cNvPr name="TextBox 15" id="15"/>
          <p:cNvSpPr txBox="true"/>
          <p:nvPr/>
        </p:nvSpPr>
        <p:spPr>
          <a:xfrm>
            <a:off x="8144297" y="2571314"/>
            <a:ext cx="3463923" cy="338554"/>
          </a:xfrm>
          <a:prstGeom prst="rect">
            <a:avLst/>
          </a:prstGeom>
          <a:noFill/>
        </p:spPr>
        <p:txBody>
          <a:bodyPr anchor="b" rtlCol="false" vert="horz" wrap="square" tIns="45720" lIns="91440" bIns="45720" rIns="91440">
            <a:spAutoFit/>
          </a:bodyPr>
          <a:lstStyle/>
          <a:p>
            <a:pPr algn="ctr" marL="0">
              <a:defRPr/>
            </a:pPr>
            <a:r>
              <a:rPr lang="zh-CN" b="true" i="false" sz="1600" baseline="0" u="none" altLang="en-US">
                <a:ln/>
                <a:solidFill>
                  <a:srgbClr val="FFFFFF">
                    <a:lumMod val="95000"/>
                    <a:lumOff val="5000"/>
                  </a:srgbClr>
                </a:solidFill>
                <a:latin typeface="微软雅黑"/>
                <a:ea typeface="微软雅黑"/>
              </a:rPr>
              <a:t>未来发展展望</a:t>
            </a:r>
            <a:endParaRPr lang="en-US" sz="1100"/>
          </a:p>
        </p:txBody>
      </p:sp>
      <p:sp>
        <p:nvSpPr>
          <p:cNvPr name="TextBox 16" id="16"/>
          <p:cNvSpPr txBox="true"/>
          <p:nvPr/>
        </p:nvSpPr>
        <p:spPr>
          <a:xfrm>
            <a:off x="8144298" y="3044449"/>
            <a:ext cx="3463924" cy="587084"/>
          </a:xfrm>
          <a:prstGeom prst="rect">
            <a:avLst/>
          </a:prstGeom>
          <a:noFill/>
        </p:spPr>
        <p:txBody>
          <a:bodyPr anchor="t" rtlCol="false" vert="horz" wrap="square" tIns="45720" lIns="91440" bIns="45720" rIns="91440">
            <a:spAutoFit/>
          </a:bodyPr>
          <a:lstStyle/>
          <a:p>
            <a:pPr algn="l" fontAlgn="auto" indent="0" marR="0" marL="0">
              <a:lnSpc>
                <a:spcPct val="120000"/>
              </a:lnSpc>
              <a:spcBef>
                <a:spcPct val="0"/>
              </a:spcBef>
              <a:spcAft>
                <a:spcPct val="0"/>
              </a:spcAft>
              <a:defRPr/>
            </a:pPr>
            <a:r>
              <a:rPr lang="zh-CN" b="false" i="false" sz="1400" baseline="0" u="none" altLang="en-US">
                <a:ln/>
                <a:solidFill>
                  <a:srgbClr val="FFFFFF">
                    <a:lumMod val="95000"/>
                    <a:lumOff val="5000"/>
                  </a:srgbClr>
                </a:solidFill>
                <a:latin typeface="微软雅黑"/>
                <a:ea typeface="微软雅黑"/>
              </a:rPr>
              <a:t>无线能量传输技术的突破有望为太空电梯的建设提供新的解决方案，使其在未来具备更强的能源自给能力，增强整体系统的可靠性。</a:t>
            </a:r>
            <a:endParaRPr lang="en-US" sz="1100"/>
          </a:p>
        </p:txBody>
      </p:sp>
      <p:sp>
        <p:nvSpPr>
          <p:cNvPr name="AutoShape 17" id="17"/>
          <p:cNvSpPr/>
          <p:nvPr>
            <p:ph type="title"/>
          </p:nvPr>
        </p:nvSpPr>
        <p:spPr>
          <a:xfrm>
            <a:off x="660400" y="128587"/>
            <a:ext cx="10858500" cy="900112"/>
          </a:xfrm>
        </p:spPr>
        <p:txBody>
          <a:bodyPr vert="horz" anchor="b" tIns="45720" lIns="91440" bIns="45720" rIns="91440">
            <a:normAutofit/>
          </a:bodyPr>
          <a:p>
            <a:pPr algn="l">
              <a:lnSpc>
                <a:spcPct val="100000"/>
              </a:lnSpc>
              <a:spcBef>
                <a:spcPct val="0"/>
              </a:spcBef>
            </a:pPr>
            <a:r>
              <a:rPr lang="zh-CN" b="true" i="false" sz="2800" baseline="0" u="none" altLang="en-US">
                <a:solidFill>
                  <a:srgbClr val="FFFFFF"/>
                </a:solidFill>
                <a:latin typeface="微软雅黑"/>
                <a:ea typeface="微软雅黑"/>
              </a:rPr>
              <a:t>无线能量传输技术</a:t>
            </a:r>
          </a:p>
        </p:txBody>
      </p:sp>
    </p:spTree>
  </p:cSld>
  <p:clrMapOvr>
    <a:masterClrMapping/>
  </p:clrMapOvr>
</p:sld>
</file>

<file path=ppt/slides/slide12.xml><?xml version="1.0" encoding="utf-8"?>
<p:sld xmlns:p="http://schemas.openxmlformats.org/presentationml/2006/main" xmlns:a="http://schemas.openxmlformats.org/drawingml/2006/main">
  <p:cSld>
    <p:bg>
      <p:bgPr>
        <a:gradFill>
          <a:gsLst>
            <a:gs pos="0">
              <a:srgbClr val="3091CC"/>
            </a:gs>
            <a:gs pos="100000">
              <a:srgbClr val="3091CC">
                <a:lumMod val="75000"/>
              </a:srgbClr>
            </a:gs>
          </a:gsLst>
          <a:lin ang="2700000"/>
        </a:gradFill>
      </p:bgPr>
    </p:bg>
    <p:spTree>
      <p:nvGrpSpPr>
        <p:cNvPr id="1" name=""/>
        <p:cNvGrpSpPr/>
        <p:nvPr/>
      </p:nvGrpSpPr>
      <p:grpSpPr>
        <a:xfrm>
          <a:off x="0" y="0"/>
          <a:ext cx="0" cy="0"/>
          <a:chOff x="0" y="0"/>
          <a:chExt cx="0" cy="0"/>
        </a:xfrm>
      </p:grpSpPr>
      <p:sp>
        <p:nvSpPr>
          <p:cNvPr name="AutoShape 2" id="2"/>
          <p:cNvSpPr/>
          <p:nvPr>
            <p:ph type="title"/>
          </p:nvPr>
        </p:nvSpPr>
        <p:spPr>
          <a:xfrm>
            <a:off x="5781368" y="2844225"/>
            <a:ext cx="5737531" cy="584775"/>
          </a:xfrm>
        </p:spPr>
        <p:txBody>
          <a:bodyPr vert="horz" anchor="t" wrap="square" tIns="45720" lIns="91440" bIns="45720" rIns="91440">
            <a:spAutoFit/>
          </a:bodyPr>
          <a:p>
            <a:pPr algn="r">
              <a:lnSpc>
                <a:spcPct val="100000"/>
              </a:lnSpc>
              <a:spcBef>
                <a:spcPct val="0"/>
              </a:spcBef>
            </a:pPr>
            <a:r>
              <a:rPr lang="zh-CN" b="true" i="false" sz="3200" baseline="0" u="none" altLang="en-US">
                <a:solidFill>
                  <a:srgbClr val="FFFFFF"/>
                </a:solidFill>
                <a:latin typeface="微软雅黑"/>
                <a:ea typeface="微软雅黑"/>
              </a:rPr>
              <a:t>轨道与稳定性的考量</a:t>
            </a:r>
          </a:p>
        </p:txBody>
      </p:sp>
      <p:sp>
        <p:nvSpPr>
          <p:cNvPr name="TextBox 3" id="3"/>
          <p:cNvSpPr txBox="true"/>
          <p:nvPr/>
        </p:nvSpPr>
        <p:spPr>
          <a:xfrm>
            <a:off x="9512000" y="1187698"/>
            <a:ext cx="1441420" cy="1446550"/>
          </a:xfrm>
          <a:prstGeom prst="rect">
            <a:avLst/>
          </a:prstGeom>
          <a:noFill/>
        </p:spPr>
        <p:txBody>
          <a:bodyPr anchor="t" rtlCol="false" vert="horz" wrap="none" tIns="45720" lIns="91440" bIns="45720" rIns="91440">
            <a:spAutoFit/>
          </a:bodyPr>
          <a:lstStyle/>
          <a:p>
            <a:pPr algn="l" marL="0">
              <a:defRPr/>
            </a:pPr>
            <a:r>
              <a:rPr lang="en-US" b="true" i="false" sz="8800" baseline="0" u="none">
                <a:solidFill>
                  <a:srgbClr val="FFFFFF"/>
                </a:solidFill>
                <a:latin typeface="Arial"/>
                <a:ea typeface="Arial"/>
              </a:rPr>
              <a:t>04</a:t>
            </a:r>
            <a:endParaRPr lang="en-US" sz="1100"/>
          </a:p>
        </p:txBody>
      </p:sp>
      <p:sp>
        <p:nvSpPr>
          <p:cNvPr name="TextBox 4" id="4"/>
          <p:cNvSpPr txBox="true"/>
          <p:nvPr/>
        </p:nvSpPr>
        <p:spPr>
          <a:xfrm>
            <a:off x="10953420" y="1165347"/>
            <a:ext cx="498855" cy="1446550"/>
          </a:xfrm>
          <a:prstGeom prst="rect">
            <a:avLst/>
          </a:prstGeom>
          <a:noFill/>
        </p:spPr>
        <p:txBody>
          <a:bodyPr anchor="t" rtlCol="false" vert="horz" wrap="none" tIns="45720" lIns="91440" bIns="45720" rIns="91440">
            <a:spAutoFit/>
          </a:bodyPr>
          <a:lstStyle/>
          <a:p>
            <a:pPr algn="l" marL="0">
              <a:defRPr/>
            </a:pPr>
            <a:r>
              <a:rPr lang="en-US" b="true" i="false" sz="8800" baseline="0" u="none">
                <a:solidFill>
                  <a:srgbClr val="FFFFFF"/>
                </a:solidFill>
                <a:latin typeface="Arial"/>
                <a:ea typeface="Arial"/>
              </a:rPr>
              <a:t>.</a:t>
            </a:r>
            <a:endParaRPr lang="en-US" sz="1100"/>
          </a:p>
        </p:txBody>
      </p:sp>
    </p:spTree>
  </p:cSld>
  <p:clrMapOvr>
    <a:masterClrMapping/>
  </p:clrMapOvr>
</p:sld>
</file>

<file path=ppt/slides/slide13.xml><?xml version="1.0" encoding="utf-8"?>
<p:sld xmlns:p="http://schemas.openxmlformats.org/presentationml/2006/main" xmlns:a="http://schemas.openxmlformats.org/drawingml/2006/main">
  <p:cSld>
    <p:bg>
      <p:bgPr>
        <a:gradFill>
          <a:gsLst>
            <a:gs pos="0">
              <a:srgbClr val="3091CC">
                <a:lumMod val="75000"/>
              </a:srgbClr>
            </a:gs>
            <a:gs pos="72000">
              <a:srgbClr val="3091CC">
                <a:lumMod val="50000"/>
              </a:srgbClr>
            </a:gs>
          </a:gsLst>
          <a:lin ang="2700000"/>
        </a:gradFill>
      </p:bgPr>
    </p:bg>
    <p:spTree>
      <p:nvGrpSpPr>
        <p:cNvPr id="1" name=""/>
        <p:cNvGrpSpPr/>
        <p:nvPr/>
      </p:nvGrpSpPr>
      <p:grpSpPr>
        <a:xfrm>
          <a:off x="0" y="0"/>
          <a:ext cx="0" cy="0"/>
          <a:chOff x="0" y="0"/>
          <a:chExt cx="0" cy="0"/>
        </a:xfrm>
      </p:grpSpPr>
      <p:sp>
        <p:nvSpPr>
          <p:cNvPr name="AutoShape 2" id="2"/>
          <p:cNvSpPr/>
          <p:nvPr>
            <p:ph type="title"/>
          </p:nvPr>
        </p:nvSpPr>
        <p:spPr>
          <a:xfrm>
            <a:off x="660400" y="128587"/>
            <a:ext cx="10858500" cy="900112"/>
          </a:xfrm>
        </p:spPr>
        <p:txBody>
          <a:bodyPr vert="horz" anchor="b" tIns="45720" lIns="91440" bIns="45720" rIns="91440">
            <a:normAutofit/>
          </a:bodyPr>
          <a:p>
            <a:pPr algn="l">
              <a:lnSpc>
                <a:spcPct val="100000"/>
              </a:lnSpc>
              <a:spcBef>
                <a:spcPct val="0"/>
              </a:spcBef>
            </a:pPr>
            <a:r>
              <a:rPr lang="zh-CN" b="true" i="false" sz="2800" baseline="0" u="none" altLang="en-US">
                <a:solidFill>
                  <a:srgbClr val="FFFFFF"/>
                </a:solidFill>
                <a:latin typeface="微软雅黑"/>
                <a:ea typeface="微软雅黑"/>
              </a:rPr>
              <a:t>引力与平衡</a:t>
            </a:r>
          </a:p>
        </p:txBody>
      </p:sp>
      <p:grpSp>
        <p:nvGrpSpPr>
          <p:cNvPr name="Group 3" id="3"/>
          <p:cNvGrpSpPr/>
          <p:nvPr/>
        </p:nvGrpSpPr>
        <p:grpSpPr>
          <a:xfrm>
            <a:off x="7458839" y="2440455"/>
            <a:ext cx="685521" cy="2382659"/>
            <a:chOff x="7008007" y="3100954"/>
            <a:chExt cx="685521" cy="2382659"/>
          </a:xfrm>
        </p:grpSpPr>
        <p:sp>
          <p:nvSpPr>
            <p:cNvPr name="AutoShape 4" id="4"/>
            <p:cNvSpPr/>
            <p:nvPr/>
          </p:nvSpPr>
          <p:spPr>
            <a:xfrm>
              <a:off x="7008007" y="3100954"/>
              <a:ext cx="685521" cy="2382659"/>
            </a:xfrm>
            <a:prstGeom prst="rect">
              <a:avLst/>
            </a:prstGeom>
            <a:solidFill>
              <a:schemeClr val="accent1"/>
            </a:solidFill>
          </p:spPr>
          <p:txBody>
            <a:bodyPr vert="horz" anchor="ctr" tIns="45720" lIns="91440" bIns="45720" rIns="91440">
              <a:normAutofit/>
            </a:bodyPr>
            <a:p>
              <a:pPr algn="ctr" marL="0"/>
            </a:p>
          </p:txBody>
        </p:sp>
        <p:sp>
          <p:nvSpPr>
            <p:cNvPr name="AutoShape 5" id="5"/>
            <p:cNvSpPr/>
            <p:nvPr/>
          </p:nvSpPr>
          <p:spPr>
            <a:xfrm>
              <a:off x="7138836" y="3262143"/>
              <a:ext cx="157123" cy="157123"/>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6" id="6"/>
            <p:cNvSpPr/>
            <p:nvPr/>
          </p:nvSpPr>
          <p:spPr>
            <a:xfrm>
              <a:off x="7384593" y="3262143"/>
              <a:ext cx="157123" cy="157123"/>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7" id="7"/>
            <p:cNvSpPr/>
            <p:nvPr/>
          </p:nvSpPr>
          <p:spPr>
            <a:xfrm>
              <a:off x="7138836" y="3495814"/>
              <a:ext cx="157123" cy="157123"/>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8" id="8"/>
            <p:cNvSpPr/>
            <p:nvPr/>
          </p:nvSpPr>
          <p:spPr>
            <a:xfrm>
              <a:off x="7384593" y="3495814"/>
              <a:ext cx="157123" cy="157123"/>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9" id="9"/>
            <p:cNvSpPr/>
            <p:nvPr/>
          </p:nvSpPr>
          <p:spPr>
            <a:xfrm>
              <a:off x="7138836" y="3749628"/>
              <a:ext cx="157123" cy="157123"/>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10" id="10"/>
            <p:cNvSpPr/>
            <p:nvPr/>
          </p:nvSpPr>
          <p:spPr>
            <a:xfrm>
              <a:off x="7384593" y="3749628"/>
              <a:ext cx="157123" cy="157123"/>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11" id="11"/>
            <p:cNvSpPr/>
            <p:nvPr/>
          </p:nvSpPr>
          <p:spPr>
            <a:xfrm>
              <a:off x="7138836" y="4023587"/>
              <a:ext cx="157123" cy="157123"/>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12" id="12"/>
            <p:cNvSpPr/>
            <p:nvPr/>
          </p:nvSpPr>
          <p:spPr>
            <a:xfrm>
              <a:off x="7384593" y="4023587"/>
              <a:ext cx="157123" cy="157123"/>
            </a:xfrm>
            <a:prstGeom prst="rect">
              <a:avLst/>
            </a:prstGeom>
            <a:solidFill>
              <a:srgbClr val="2F2F2F"/>
            </a:solidFill>
            <a:ln cap="flat" cmpd="sng">
              <a:prstDash val="solid"/>
            </a:ln>
          </p:spPr>
          <p:txBody>
            <a:bodyPr vert="horz" anchor="ctr" tIns="45720" lIns="91440" bIns="45720" rIns="91440">
              <a:normAutofit/>
            </a:bodyPr>
            <a:p>
              <a:pPr algn="ctr" marL="0"/>
            </a:p>
          </p:txBody>
        </p:sp>
      </p:grpSp>
      <p:grpSp>
        <p:nvGrpSpPr>
          <p:cNvPr name="Group 13" id="13"/>
          <p:cNvGrpSpPr/>
          <p:nvPr/>
        </p:nvGrpSpPr>
        <p:grpSpPr>
          <a:xfrm>
            <a:off x="9663118" y="2223736"/>
            <a:ext cx="685521" cy="2602715"/>
            <a:chOff x="5521436" y="2568271"/>
            <a:chExt cx="879038" cy="3337438"/>
          </a:xfrm>
        </p:grpSpPr>
        <p:grpSp>
          <p:nvGrpSpPr>
            <p:cNvPr name="Group 14" id="14"/>
            <p:cNvGrpSpPr/>
            <p:nvPr/>
          </p:nvGrpSpPr>
          <p:grpSpPr>
            <a:xfrm>
              <a:off x="5521436" y="2568271"/>
              <a:ext cx="879038" cy="3337438"/>
              <a:chOff x="5301628" y="2015067"/>
              <a:chExt cx="879038" cy="3626873"/>
            </a:xfrm>
            <a:solidFill>
              <a:schemeClr val="accent4"/>
            </a:solidFill>
          </p:grpSpPr>
          <p:sp>
            <p:nvSpPr>
              <p:cNvPr name="AutoShape 15" id="15"/>
              <p:cNvSpPr/>
              <p:nvPr/>
            </p:nvSpPr>
            <p:spPr>
              <a:xfrm>
                <a:off x="5301628" y="2015067"/>
                <a:ext cx="879038" cy="3626873"/>
              </a:xfrm>
              <a:prstGeom prst="rect">
                <a:avLst/>
              </a:prstGeom>
              <a:grpFill/>
            </p:spPr>
            <p:txBody>
              <a:bodyPr vert="horz" anchor="ctr" tIns="45720" lIns="91440" bIns="45720" rIns="91440">
                <a:normAutofit/>
              </a:bodyPr>
              <a:p>
                <a:pPr algn="ctr" marL="0"/>
              </a:p>
            </p:txBody>
          </p:sp>
          <p:grpSp>
            <p:nvGrpSpPr>
              <p:cNvPr name="Group 16" id="16"/>
              <p:cNvGrpSpPr/>
              <p:nvPr/>
            </p:nvGrpSpPr>
            <p:grpSpPr>
              <a:xfrm>
                <a:off x="5415151" y="2368603"/>
                <a:ext cx="632048" cy="2561943"/>
                <a:chOff x="5415151" y="2690337"/>
                <a:chExt cx="632048" cy="2561943"/>
              </a:xfrm>
              <a:grpFill/>
            </p:grpSpPr>
            <p:sp>
              <p:nvSpPr>
                <p:cNvPr name="AutoShape 17" id="17"/>
                <p:cNvSpPr/>
                <p:nvPr/>
              </p:nvSpPr>
              <p:spPr>
                <a:xfrm>
                  <a:off x="5415151" y="5146427"/>
                  <a:ext cx="632048" cy="105853"/>
                </a:xfrm>
                <a:prstGeom prst="rect">
                  <a:avLst/>
                </a:prstGeom>
                <a:grpFill/>
              </p:spPr>
              <p:txBody>
                <a:bodyPr vert="horz" anchor="ctr" tIns="45720" lIns="91440" bIns="45720" rIns="91440">
                  <a:normAutofit/>
                </a:bodyPr>
                <a:p>
                  <a:pPr algn="ctr" marL="0"/>
                </a:p>
              </p:txBody>
            </p:sp>
            <p:sp>
              <p:nvSpPr>
                <p:cNvPr name="AutoShape 18" id="18"/>
                <p:cNvSpPr/>
                <p:nvPr/>
              </p:nvSpPr>
              <p:spPr>
                <a:xfrm>
                  <a:off x="5415151" y="2690337"/>
                  <a:ext cx="632048" cy="101250"/>
                </a:xfrm>
                <a:prstGeom prst="rect">
                  <a:avLst/>
                </a:prstGeom>
                <a:grpFill/>
              </p:spPr>
              <p:txBody>
                <a:bodyPr vert="horz" anchor="ctr" tIns="45720" lIns="91440" bIns="45720" rIns="91440">
                  <a:normAutofit/>
                </a:bodyPr>
                <a:p>
                  <a:pPr algn="ctr" marL="0"/>
                </a:p>
              </p:txBody>
            </p:sp>
            <p:sp>
              <p:nvSpPr>
                <p:cNvPr name="AutoShape 19" id="19"/>
                <p:cNvSpPr/>
                <p:nvPr/>
              </p:nvSpPr>
              <p:spPr>
                <a:xfrm>
                  <a:off x="5415151" y="3038577"/>
                  <a:ext cx="632048" cy="105853"/>
                </a:xfrm>
                <a:prstGeom prst="rect">
                  <a:avLst/>
                </a:prstGeom>
                <a:grpFill/>
              </p:spPr>
              <p:txBody>
                <a:bodyPr vert="horz" anchor="ctr" tIns="45720" lIns="91440" bIns="45720" rIns="91440">
                  <a:normAutofit/>
                </a:bodyPr>
                <a:p>
                  <a:pPr algn="ctr" marL="0"/>
                </a:p>
              </p:txBody>
            </p:sp>
            <p:sp>
              <p:nvSpPr>
                <p:cNvPr name="AutoShape 20" id="20"/>
                <p:cNvSpPr/>
                <p:nvPr/>
              </p:nvSpPr>
              <p:spPr>
                <a:xfrm>
                  <a:off x="5415151" y="3391420"/>
                  <a:ext cx="632048" cy="105853"/>
                </a:xfrm>
                <a:prstGeom prst="rect">
                  <a:avLst/>
                </a:prstGeom>
                <a:grpFill/>
              </p:spPr>
              <p:txBody>
                <a:bodyPr vert="horz" anchor="ctr" tIns="45720" lIns="91440" bIns="45720" rIns="91440">
                  <a:normAutofit/>
                </a:bodyPr>
                <a:p>
                  <a:pPr algn="ctr" marL="0"/>
                </a:p>
              </p:txBody>
            </p:sp>
            <p:sp>
              <p:nvSpPr>
                <p:cNvPr name="AutoShape 21" id="21"/>
                <p:cNvSpPr/>
                <p:nvPr/>
              </p:nvSpPr>
              <p:spPr>
                <a:xfrm>
                  <a:off x="5415151" y="3744262"/>
                  <a:ext cx="632048" cy="101250"/>
                </a:xfrm>
                <a:prstGeom prst="rect">
                  <a:avLst/>
                </a:prstGeom>
                <a:grpFill/>
              </p:spPr>
              <p:txBody>
                <a:bodyPr vert="horz" anchor="ctr" tIns="45720" lIns="91440" bIns="45720" rIns="91440">
                  <a:normAutofit/>
                </a:bodyPr>
                <a:p>
                  <a:pPr algn="ctr" marL="0"/>
                </a:p>
              </p:txBody>
            </p:sp>
            <p:sp>
              <p:nvSpPr>
                <p:cNvPr name="AutoShape 22" id="22"/>
                <p:cNvSpPr/>
                <p:nvPr/>
              </p:nvSpPr>
              <p:spPr>
                <a:xfrm>
                  <a:off x="5415151" y="4092502"/>
                  <a:ext cx="632048" cy="105853"/>
                </a:xfrm>
                <a:prstGeom prst="rect">
                  <a:avLst/>
                </a:prstGeom>
                <a:grpFill/>
              </p:spPr>
              <p:txBody>
                <a:bodyPr vert="horz" anchor="ctr" tIns="45720" lIns="91440" bIns="45720" rIns="91440">
                  <a:normAutofit/>
                </a:bodyPr>
                <a:p>
                  <a:pPr algn="ctr" marL="0"/>
                </a:p>
              </p:txBody>
            </p:sp>
            <p:sp>
              <p:nvSpPr>
                <p:cNvPr name="AutoShape 23" id="23"/>
                <p:cNvSpPr/>
                <p:nvPr/>
              </p:nvSpPr>
              <p:spPr>
                <a:xfrm>
                  <a:off x="5415151" y="4445344"/>
                  <a:ext cx="632048" cy="105853"/>
                </a:xfrm>
                <a:prstGeom prst="rect">
                  <a:avLst/>
                </a:prstGeom>
                <a:grpFill/>
              </p:spPr>
              <p:txBody>
                <a:bodyPr vert="horz" anchor="ctr" tIns="45720" lIns="91440" bIns="45720" rIns="91440">
                  <a:normAutofit/>
                </a:bodyPr>
                <a:p>
                  <a:pPr algn="ctr" marL="0"/>
                </a:p>
              </p:txBody>
            </p:sp>
            <p:sp>
              <p:nvSpPr>
                <p:cNvPr name="AutoShape 24" id="24"/>
                <p:cNvSpPr/>
                <p:nvPr/>
              </p:nvSpPr>
              <p:spPr>
                <a:xfrm>
                  <a:off x="5415151" y="4798186"/>
                  <a:ext cx="632048" cy="101250"/>
                </a:xfrm>
                <a:prstGeom prst="rect">
                  <a:avLst/>
                </a:prstGeom>
                <a:grpFill/>
              </p:spPr>
              <p:txBody>
                <a:bodyPr vert="horz" anchor="ctr" tIns="45720" lIns="91440" bIns="45720" rIns="91440">
                  <a:normAutofit/>
                </a:bodyPr>
                <a:p>
                  <a:pPr algn="ctr" marL="0"/>
                </a:p>
              </p:txBody>
            </p:sp>
          </p:grpSp>
        </p:grpSp>
        <p:sp>
          <p:nvSpPr>
            <p:cNvPr name="AutoShape 25" id="25"/>
            <p:cNvSpPr/>
            <p:nvPr/>
          </p:nvSpPr>
          <p:spPr>
            <a:xfrm>
              <a:off x="5704660" y="2802399"/>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26" id="26"/>
            <p:cNvSpPr/>
            <p:nvPr/>
          </p:nvSpPr>
          <p:spPr>
            <a:xfrm>
              <a:off x="6019792" y="2802399"/>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27" id="27"/>
            <p:cNvSpPr/>
            <p:nvPr/>
          </p:nvSpPr>
          <p:spPr>
            <a:xfrm>
              <a:off x="5704660" y="3102033"/>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28" id="28"/>
            <p:cNvSpPr/>
            <p:nvPr/>
          </p:nvSpPr>
          <p:spPr>
            <a:xfrm>
              <a:off x="6019792" y="3102033"/>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29" id="29"/>
            <p:cNvSpPr/>
            <p:nvPr/>
          </p:nvSpPr>
          <p:spPr>
            <a:xfrm>
              <a:off x="5704660" y="3427497"/>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30" id="30"/>
            <p:cNvSpPr/>
            <p:nvPr/>
          </p:nvSpPr>
          <p:spPr>
            <a:xfrm>
              <a:off x="6019792" y="3427497"/>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31" id="31"/>
            <p:cNvSpPr/>
            <p:nvPr/>
          </p:nvSpPr>
          <p:spPr>
            <a:xfrm>
              <a:off x="5704660" y="3778792"/>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32" id="32"/>
            <p:cNvSpPr/>
            <p:nvPr/>
          </p:nvSpPr>
          <p:spPr>
            <a:xfrm>
              <a:off x="6019792" y="3778792"/>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grpSp>
      <p:grpSp>
        <p:nvGrpSpPr>
          <p:cNvPr name="Group 33" id="33"/>
          <p:cNvGrpSpPr/>
          <p:nvPr/>
        </p:nvGrpSpPr>
        <p:grpSpPr>
          <a:xfrm>
            <a:off x="10762843" y="1998020"/>
            <a:ext cx="685521" cy="2828431"/>
            <a:chOff x="8248734" y="2278836"/>
            <a:chExt cx="879038" cy="3626873"/>
          </a:xfrm>
        </p:grpSpPr>
        <p:grpSp>
          <p:nvGrpSpPr>
            <p:cNvPr name="Group 34" id="34"/>
            <p:cNvGrpSpPr/>
            <p:nvPr/>
          </p:nvGrpSpPr>
          <p:grpSpPr>
            <a:xfrm>
              <a:off x="8248734" y="2278836"/>
              <a:ext cx="879038" cy="3626873"/>
              <a:chOff x="5301628" y="2015067"/>
              <a:chExt cx="879038" cy="3626873"/>
            </a:xfrm>
            <a:solidFill>
              <a:schemeClr val="accent5"/>
            </a:solidFill>
          </p:grpSpPr>
          <p:sp>
            <p:nvSpPr>
              <p:cNvPr name="AutoShape 35" id="35"/>
              <p:cNvSpPr/>
              <p:nvPr/>
            </p:nvSpPr>
            <p:spPr>
              <a:xfrm>
                <a:off x="5301628" y="2015067"/>
                <a:ext cx="879038" cy="3626873"/>
              </a:xfrm>
              <a:prstGeom prst="rect">
                <a:avLst/>
              </a:prstGeom>
              <a:grpFill/>
            </p:spPr>
            <p:txBody>
              <a:bodyPr vert="horz" anchor="ctr" tIns="45720" lIns="91440" bIns="45720" rIns="91440">
                <a:normAutofit/>
              </a:bodyPr>
              <a:p>
                <a:pPr algn="ctr" marL="0"/>
              </a:p>
            </p:txBody>
          </p:sp>
          <p:grpSp>
            <p:nvGrpSpPr>
              <p:cNvPr name="Group 36" id="36"/>
              <p:cNvGrpSpPr/>
              <p:nvPr/>
            </p:nvGrpSpPr>
            <p:grpSpPr>
              <a:xfrm>
                <a:off x="5415151" y="2368603"/>
                <a:ext cx="632048" cy="2561943"/>
                <a:chOff x="5415151" y="2690337"/>
                <a:chExt cx="632048" cy="2561943"/>
              </a:xfrm>
              <a:grpFill/>
            </p:grpSpPr>
            <p:sp>
              <p:nvSpPr>
                <p:cNvPr name="AutoShape 37" id="37"/>
                <p:cNvSpPr/>
                <p:nvPr/>
              </p:nvSpPr>
              <p:spPr>
                <a:xfrm>
                  <a:off x="5415151" y="5146427"/>
                  <a:ext cx="632048" cy="105853"/>
                </a:xfrm>
                <a:prstGeom prst="rect">
                  <a:avLst/>
                </a:prstGeom>
                <a:grpFill/>
              </p:spPr>
              <p:txBody>
                <a:bodyPr vert="horz" anchor="ctr" tIns="45720" lIns="91440" bIns="45720" rIns="91440">
                  <a:normAutofit/>
                </a:bodyPr>
                <a:p>
                  <a:pPr algn="ctr" marL="0"/>
                </a:p>
              </p:txBody>
            </p:sp>
            <p:sp>
              <p:nvSpPr>
                <p:cNvPr name="AutoShape 38" id="38"/>
                <p:cNvSpPr/>
                <p:nvPr/>
              </p:nvSpPr>
              <p:spPr>
                <a:xfrm>
                  <a:off x="5415151" y="2690337"/>
                  <a:ext cx="632048" cy="101250"/>
                </a:xfrm>
                <a:prstGeom prst="rect">
                  <a:avLst/>
                </a:prstGeom>
                <a:grpFill/>
              </p:spPr>
              <p:txBody>
                <a:bodyPr vert="horz" anchor="ctr" tIns="45720" lIns="91440" bIns="45720" rIns="91440">
                  <a:normAutofit/>
                </a:bodyPr>
                <a:p>
                  <a:pPr algn="ctr" marL="0"/>
                </a:p>
              </p:txBody>
            </p:sp>
            <p:sp>
              <p:nvSpPr>
                <p:cNvPr name="AutoShape 39" id="39"/>
                <p:cNvSpPr/>
                <p:nvPr/>
              </p:nvSpPr>
              <p:spPr>
                <a:xfrm>
                  <a:off x="5415151" y="3038577"/>
                  <a:ext cx="632048" cy="105853"/>
                </a:xfrm>
                <a:prstGeom prst="rect">
                  <a:avLst/>
                </a:prstGeom>
                <a:grpFill/>
              </p:spPr>
              <p:txBody>
                <a:bodyPr vert="horz" anchor="ctr" tIns="45720" lIns="91440" bIns="45720" rIns="91440">
                  <a:normAutofit/>
                </a:bodyPr>
                <a:p>
                  <a:pPr algn="ctr" marL="0"/>
                </a:p>
              </p:txBody>
            </p:sp>
            <p:sp>
              <p:nvSpPr>
                <p:cNvPr name="AutoShape 40" id="40"/>
                <p:cNvSpPr/>
                <p:nvPr/>
              </p:nvSpPr>
              <p:spPr>
                <a:xfrm>
                  <a:off x="5415151" y="3391420"/>
                  <a:ext cx="632048" cy="105853"/>
                </a:xfrm>
                <a:prstGeom prst="rect">
                  <a:avLst/>
                </a:prstGeom>
                <a:grpFill/>
              </p:spPr>
              <p:txBody>
                <a:bodyPr vert="horz" anchor="ctr" tIns="45720" lIns="91440" bIns="45720" rIns="91440">
                  <a:normAutofit/>
                </a:bodyPr>
                <a:p>
                  <a:pPr algn="ctr" marL="0"/>
                </a:p>
              </p:txBody>
            </p:sp>
            <p:sp>
              <p:nvSpPr>
                <p:cNvPr name="AutoShape 41" id="41"/>
                <p:cNvSpPr/>
                <p:nvPr/>
              </p:nvSpPr>
              <p:spPr>
                <a:xfrm>
                  <a:off x="5415151" y="3744262"/>
                  <a:ext cx="632048" cy="101250"/>
                </a:xfrm>
                <a:prstGeom prst="rect">
                  <a:avLst/>
                </a:prstGeom>
                <a:grpFill/>
              </p:spPr>
              <p:txBody>
                <a:bodyPr vert="horz" anchor="ctr" tIns="45720" lIns="91440" bIns="45720" rIns="91440">
                  <a:normAutofit/>
                </a:bodyPr>
                <a:p>
                  <a:pPr algn="ctr" marL="0"/>
                </a:p>
              </p:txBody>
            </p:sp>
            <p:sp>
              <p:nvSpPr>
                <p:cNvPr name="AutoShape 42" id="42"/>
                <p:cNvSpPr/>
                <p:nvPr/>
              </p:nvSpPr>
              <p:spPr>
                <a:xfrm>
                  <a:off x="5415151" y="4092502"/>
                  <a:ext cx="632048" cy="105853"/>
                </a:xfrm>
                <a:prstGeom prst="rect">
                  <a:avLst/>
                </a:prstGeom>
                <a:grpFill/>
              </p:spPr>
              <p:txBody>
                <a:bodyPr vert="horz" anchor="ctr" tIns="45720" lIns="91440" bIns="45720" rIns="91440">
                  <a:normAutofit/>
                </a:bodyPr>
                <a:p>
                  <a:pPr algn="ctr" marL="0"/>
                </a:p>
              </p:txBody>
            </p:sp>
            <p:sp>
              <p:nvSpPr>
                <p:cNvPr name="AutoShape 43" id="43"/>
                <p:cNvSpPr/>
                <p:nvPr/>
              </p:nvSpPr>
              <p:spPr>
                <a:xfrm>
                  <a:off x="5415151" y="4445344"/>
                  <a:ext cx="632048" cy="105853"/>
                </a:xfrm>
                <a:prstGeom prst="rect">
                  <a:avLst/>
                </a:prstGeom>
                <a:grpFill/>
              </p:spPr>
              <p:txBody>
                <a:bodyPr vert="horz" anchor="ctr" tIns="45720" lIns="91440" bIns="45720" rIns="91440">
                  <a:normAutofit/>
                </a:bodyPr>
                <a:p>
                  <a:pPr algn="ctr" marL="0"/>
                </a:p>
              </p:txBody>
            </p:sp>
            <p:sp>
              <p:nvSpPr>
                <p:cNvPr name="AutoShape 44" id="44"/>
                <p:cNvSpPr/>
                <p:nvPr/>
              </p:nvSpPr>
              <p:spPr>
                <a:xfrm>
                  <a:off x="5415151" y="4798186"/>
                  <a:ext cx="632048" cy="101250"/>
                </a:xfrm>
                <a:prstGeom prst="rect">
                  <a:avLst/>
                </a:prstGeom>
                <a:grpFill/>
              </p:spPr>
              <p:txBody>
                <a:bodyPr vert="horz" anchor="ctr" tIns="45720" lIns="91440" bIns="45720" rIns="91440">
                  <a:normAutofit/>
                </a:bodyPr>
                <a:p>
                  <a:pPr algn="ctr" marL="0"/>
                </a:p>
              </p:txBody>
            </p:sp>
          </p:grpSp>
        </p:grpSp>
        <p:sp>
          <p:nvSpPr>
            <p:cNvPr name="AutoShape 45" id="45"/>
            <p:cNvSpPr/>
            <p:nvPr/>
          </p:nvSpPr>
          <p:spPr>
            <a:xfrm>
              <a:off x="8431958" y="2524104"/>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46" id="46"/>
            <p:cNvSpPr/>
            <p:nvPr/>
          </p:nvSpPr>
          <p:spPr>
            <a:xfrm>
              <a:off x="8747090" y="2524104"/>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47" id="47"/>
            <p:cNvSpPr/>
            <p:nvPr/>
          </p:nvSpPr>
          <p:spPr>
            <a:xfrm>
              <a:off x="8431958" y="2823738"/>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48" id="48"/>
            <p:cNvSpPr/>
            <p:nvPr/>
          </p:nvSpPr>
          <p:spPr>
            <a:xfrm>
              <a:off x="8747090" y="2823738"/>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49" id="49"/>
            <p:cNvSpPr/>
            <p:nvPr/>
          </p:nvSpPr>
          <p:spPr>
            <a:xfrm>
              <a:off x="8431958" y="3149202"/>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50" id="50"/>
            <p:cNvSpPr/>
            <p:nvPr/>
          </p:nvSpPr>
          <p:spPr>
            <a:xfrm>
              <a:off x="8747090" y="3149202"/>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51" id="51"/>
            <p:cNvSpPr/>
            <p:nvPr/>
          </p:nvSpPr>
          <p:spPr>
            <a:xfrm>
              <a:off x="8431958" y="3500497"/>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52" id="52"/>
            <p:cNvSpPr/>
            <p:nvPr/>
          </p:nvSpPr>
          <p:spPr>
            <a:xfrm>
              <a:off x="8747090" y="3500497"/>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grpSp>
      <p:grpSp>
        <p:nvGrpSpPr>
          <p:cNvPr name="Group 53" id="53"/>
          <p:cNvGrpSpPr/>
          <p:nvPr/>
        </p:nvGrpSpPr>
        <p:grpSpPr>
          <a:xfrm>
            <a:off x="8563393" y="2946062"/>
            <a:ext cx="685521" cy="1880389"/>
            <a:chOff x="1744954" y="3474720"/>
            <a:chExt cx="879038" cy="2411206"/>
          </a:xfrm>
        </p:grpSpPr>
        <p:sp>
          <p:nvSpPr>
            <p:cNvPr name="AutoShape 54" id="54"/>
            <p:cNvSpPr/>
            <p:nvPr/>
          </p:nvSpPr>
          <p:spPr>
            <a:xfrm>
              <a:off x="1744954" y="3474720"/>
              <a:ext cx="879038" cy="2411206"/>
            </a:xfrm>
            <a:prstGeom prst="rect">
              <a:avLst/>
            </a:prstGeom>
            <a:solidFill>
              <a:schemeClr val="accent2"/>
            </a:solidFill>
          </p:spPr>
          <p:txBody>
            <a:bodyPr vert="horz" anchor="ctr" tIns="45720" lIns="91440" bIns="45720" rIns="91440">
              <a:normAutofit/>
            </a:bodyPr>
            <a:p>
              <a:pPr algn="ctr" marL="0"/>
            </a:p>
          </p:txBody>
        </p:sp>
        <p:sp>
          <p:nvSpPr>
            <p:cNvPr name="AutoShape 55" id="55"/>
            <p:cNvSpPr/>
            <p:nvPr/>
          </p:nvSpPr>
          <p:spPr>
            <a:xfrm>
              <a:off x="1912715" y="3673458"/>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56" id="56"/>
            <p:cNvSpPr/>
            <p:nvPr/>
          </p:nvSpPr>
          <p:spPr>
            <a:xfrm>
              <a:off x="2227847" y="3673458"/>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57" id="57"/>
            <p:cNvSpPr/>
            <p:nvPr/>
          </p:nvSpPr>
          <p:spPr>
            <a:xfrm>
              <a:off x="1912715" y="3973092"/>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58" id="58"/>
            <p:cNvSpPr/>
            <p:nvPr/>
          </p:nvSpPr>
          <p:spPr>
            <a:xfrm>
              <a:off x="2227847" y="3973092"/>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59" id="59"/>
            <p:cNvSpPr/>
            <p:nvPr/>
          </p:nvSpPr>
          <p:spPr>
            <a:xfrm>
              <a:off x="1912715" y="4298556"/>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60" id="60"/>
            <p:cNvSpPr/>
            <p:nvPr/>
          </p:nvSpPr>
          <p:spPr>
            <a:xfrm>
              <a:off x="2227847" y="4298556"/>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61" id="61"/>
            <p:cNvSpPr/>
            <p:nvPr/>
          </p:nvSpPr>
          <p:spPr>
            <a:xfrm>
              <a:off x="1912715" y="4649851"/>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sp>
          <p:nvSpPr>
            <p:cNvPr name="AutoShape 62" id="62"/>
            <p:cNvSpPr/>
            <p:nvPr/>
          </p:nvSpPr>
          <p:spPr>
            <a:xfrm>
              <a:off x="2227847" y="4649851"/>
              <a:ext cx="201478" cy="201478"/>
            </a:xfrm>
            <a:prstGeom prst="rect">
              <a:avLst/>
            </a:prstGeom>
            <a:solidFill>
              <a:srgbClr val="2F2F2F"/>
            </a:solidFill>
            <a:ln cap="flat" cmpd="sng">
              <a:prstDash val="solid"/>
            </a:ln>
          </p:spPr>
          <p:txBody>
            <a:bodyPr vert="horz" anchor="ctr" tIns="45720" lIns="91440" bIns="45720" rIns="91440">
              <a:normAutofit/>
            </a:bodyPr>
            <a:p>
              <a:pPr algn="ctr" marL="0"/>
            </a:p>
          </p:txBody>
        </p:sp>
      </p:grpSp>
      <p:sp>
        <p:nvSpPr>
          <p:cNvPr name="Freeform 63" id="63"/>
          <p:cNvSpPr/>
          <p:nvPr/>
        </p:nvSpPr>
        <p:spPr>
          <a:xfrm>
            <a:off x="651817" y="1468770"/>
            <a:ext cx="472408" cy="472408"/>
          </a:xfrm>
          <a:custGeom>
            <a:avLst/>
            <a:gdLst/>
            <a:ahLst/>
            <a:cxnLst/>
            <a:rect r="r" b="b" t="t" l="l"/>
            <a:pathLst>
              <a:path w="19679" h="19679" stroke="true" fill="norm" extrusionOk="false">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cap="flat"/>
        </p:spPr>
        <p:txBody>
          <a:bodyPr vert="horz" anchor="ctr" tIns="45720" lIns="91440" bIns="45720" rIns="91440">
            <a:normAutofit/>
          </a:bodyPr>
          <a:p>
            <a:pPr algn="ctr" marL="0"/>
          </a:p>
        </p:txBody>
      </p:sp>
      <p:sp>
        <p:nvSpPr>
          <p:cNvPr name="Freeform 64" id="64"/>
          <p:cNvSpPr/>
          <p:nvPr/>
        </p:nvSpPr>
        <p:spPr>
          <a:xfrm>
            <a:off x="796160" y="1608619"/>
            <a:ext cx="183723" cy="192709"/>
          </a:xfrm>
          <a:custGeom>
            <a:avLst/>
            <a:gdLst/>
            <a:ahLst/>
            <a:cxnLst/>
            <a:rect r="r" b="b" t="t" l="l"/>
            <a:pathLst>
              <a:path w="21004" h="21302" stroke="true" fill="norm" extrusionOk="false">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cap="flat"/>
        </p:spPr>
        <p:txBody>
          <a:bodyPr vert="horz" anchor="ctr" tIns="45720" lIns="91440" bIns="45720" rIns="91440">
            <a:normAutofit/>
          </a:bodyPr>
          <a:p>
            <a:pPr algn="ctr" marL="0"/>
          </a:p>
        </p:txBody>
      </p:sp>
      <p:sp>
        <p:nvSpPr>
          <p:cNvPr name="AutoShape 65" id="65"/>
          <p:cNvSpPr/>
          <p:nvPr/>
        </p:nvSpPr>
        <p:spPr>
          <a:xfrm>
            <a:off x="1386405" y="1289066"/>
            <a:ext cx="5537093" cy="340735"/>
          </a:xfrm>
          <a:prstGeom prst="rect">
            <a:avLst/>
          </a:prstGeom>
        </p:spPr>
        <p:txBody>
          <a:bodyPr vert="horz" anchor="t" wrap="square" tIns="46800" lIns="90000" bIns="46800" rIns="90000">
            <a:spAutoFit/>
          </a:bodyPr>
          <a:p>
            <a:pPr algn="l" marL="0"/>
            <a:r>
              <a:rPr lang="zh-CN" b="true" i="false" sz="1600" baseline="0" u="none" altLang="en-US">
                <a:solidFill>
                  <a:srgbClr val="FFFFFF"/>
                </a:solidFill>
                <a:latin typeface="微软雅黑"/>
                <a:ea typeface="微软雅黑"/>
              </a:rPr>
              <a:t>地球与卫星引力分析</a:t>
            </a:r>
          </a:p>
        </p:txBody>
      </p:sp>
      <p:sp>
        <p:nvSpPr>
          <p:cNvPr name="AutoShape 66" id="66"/>
          <p:cNvSpPr/>
          <p:nvPr/>
        </p:nvSpPr>
        <p:spPr>
          <a:xfrm>
            <a:off x="1386406" y="1704975"/>
            <a:ext cx="5538269" cy="702373"/>
          </a:xfrm>
          <a:prstGeom prst="rect">
            <a:avLst/>
          </a:prstGeom>
        </p:spPr>
        <p:txBody>
          <a:bodyPr vert="horz" anchor="t" wrap="square" tIns="46800" lIns="90000" bIns="46800" rIns="90000">
            <a:spAutoFit/>
          </a:bodyPr>
          <a:p>
            <a:pPr algn="l" marL="0">
              <a:lnSpc>
                <a:spcPct val="150000"/>
              </a:lnSpc>
            </a:pPr>
            <a:r>
              <a:rPr lang="zh-CN" b="false" i="false" sz="1400" baseline="0" u="none" altLang="en-US">
                <a:solidFill>
                  <a:srgbClr val="FFFFFF"/>
                </a:solidFill>
                <a:latin typeface="微软雅黑"/>
                <a:ea typeface="微软雅黑"/>
              </a:rPr>
              <a:t>研究地球和卫星之间的引力关系对于确保太空电梯结构稳定至关重要，只有在平衡状态下才能有效抵抗地球引力与其他干扰因素。</a:t>
            </a:r>
          </a:p>
        </p:txBody>
      </p:sp>
      <p:sp>
        <p:nvSpPr>
          <p:cNvPr name="Freeform 67" id="67"/>
          <p:cNvSpPr/>
          <p:nvPr/>
        </p:nvSpPr>
        <p:spPr>
          <a:xfrm>
            <a:off x="652657" y="3236100"/>
            <a:ext cx="472408" cy="472408"/>
          </a:xfrm>
          <a:custGeom>
            <a:avLst/>
            <a:gdLst/>
            <a:ahLst/>
            <a:cxnLst/>
            <a:rect r="r" b="b" t="t" l="l"/>
            <a:pathLst>
              <a:path w="19679" h="19679" stroke="true" fill="norm" extrusionOk="false">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cap="flat"/>
        </p:spPr>
        <p:txBody>
          <a:bodyPr vert="horz" anchor="ctr" tIns="45720" lIns="91440" bIns="45720" rIns="91440">
            <a:normAutofit/>
          </a:bodyPr>
          <a:p>
            <a:pPr algn="ctr" marL="0"/>
          </a:p>
        </p:txBody>
      </p:sp>
      <p:sp>
        <p:nvSpPr>
          <p:cNvPr name="Freeform 68" id="68"/>
          <p:cNvSpPr/>
          <p:nvPr/>
        </p:nvSpPr>
        <p:spPr>
          <a:xfrm>
            <a:off x="797000" y="3375949"/>
            <a:ext cx="183723" cy="192709"/>
          </a:xfrm>
          <a:custGeom>
            <a:avLst/>
            <a:gdLst/>
            <a:ahLst/>
            <a:cxnLst/>
            <a:rect r="r" b="b" t="t" l="l"/>
            <a:pathLst>
              <a:path w="21004" h="21302" stroke="true" fill="norm" extrusionOk="false">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cap="flat"/>
        </p:spPr>
        <p:txBody>
          <a:bodyPr vert="horz" anchor="ctr" tIns="45720" lIns="91440" bIns="45720" rIns="91440">
            <a:normAutofit/>
          </a:bodyPr>
          <a:p>
            <a:pPr algn="ctr" marL="0"/>
          </a:p>
        </p:txBody>
      </p:sp>
      <p:sp>
        <p:nvSpPr>
          <p:cNvPr name="AutoShape 69" id="69"/>
          <p:cNvSpPr/>
          <p:nvPr/>
        </p:nvSpPr>
        <p:spPr>
          <a:xfrm>
            <a:off x="1398273" y="3056396"/>
            <a:ext cx="5537093" cy="340735"/>
          </a:xfrm>
          <a:prstGeom prst="rect">
            <a:avLst/>
          </a:prstGeom>
        </p:spPr>
        <p:txBody>
          <a:bodyPr vert="horz" anchor="t" wrap="square" tIns="46800" lIns="90000" bIns="46800" rIns="90000">
            <a:spAutoFit/>
          </a:bodyPr>
          <a:p>
            <a:pPr algn="l" marL="0"/>
            <a:r>
              <a:rPr lang="zh-CN" b="true" i="false" sz="1600" baseline="0" u="none" altLang="en-US">
                <a:solidFill>
                  <a:srgbClr val="FFFFFF"/>
                </a:solidFill>
                <a:latin typeface="微软雅黑"/>
                <a:ea typeface="微软雅黑"/>
              </a:rPr>
              <a:t>动态变化的应对</a:t>
            </a:r>
          </a:p>
        </p:txBody>
      </p:sp>
      <p:sp>
        <p:nvSpPr>
          <p:cNvPr name="AutoShape 70" id="70"/>
          <p:cNvSpPr/>
          <p:nvPr/>
        </p:nvSpPr>
        <p:spPr>
          <a:xfrm>
            <a:off x="1398274" y="3472305"/>
            <a:ext cx="5538269" cy="702373"/>
          </a:xfrm>
          <a:prstGeom prst="rect">
            <a:avLst/>
          </a:prstGeom>
        </p:spPr>
        <p:txBody>
          <a:bodyPr vert="horz" anchor="t" wrap="square" tIns="46800" lIns="90000" bIns="46800" rIns="90000">
            <a:spAutoFit/>
          </a:bodyPr>
          <a:p>
            <a:pPr algn="l" marL="0">
              <a:lnSpc>
                <a:spcPct val="150000"/>
              </a:lnSpc>
            </a:pPr>
            <a:r>
              <a:rPr lang="zh-CN" b="false" i="false" sz="1400" baseline="0" u="none" altLang="en-US">
                <a:solidFill>
                  <a:srgbClr val="FFFFFF"/>
                </a:solidFill>
                <a:latin typeface="微软雅黑"/>
                <a:ea typeface="微软雅黑"/>
              </a:rPr>
              <a:t>太空电梯在使用过程中，受到气候、地理和宇宙环境的动态变化影响。需建立动态监测系统，以实时调整结构和力的分配，保持稳定。</a:t>
            </a:r>
          </a:p>
        </p:txBody>
      </p:sp>
      <p:sp>
        <p:nvSpPr>
          <p:cNvPr name="Freeform 71" id="71"/>
          <p:cNvSpPr/>
          <p:nvPr/>
        </p:nvSpPr>
        <p:spPr>
          <a:xfrm>
            <a:off x="651817" y="5053332"/>
            <a:ext cx="472408" cy="472408"/>
          </a:xfrm>
          <a:custGeom>
            <a:avLst/>
            <a:gdLst/>
            <a:ahLst/>
            <a:cxnLst/>
            <a:rect r="r" b="b" t="t" l="l"/>
            <a:pathLst>
              <a:path w="19679" h="19679" stroke="true" fill="norm" extrusionOk="false">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cap="flat"/>
        </p:spPr>
        <p:txBody>
          <a:bodyPr vert="horz" anchor="ctr" tIns="45720" lIns="91440" bIns="45720" rIns="91440">
            <a:normAutofit/>
          </a:bodyPr>
          <a:p>
            <a:pPr algn="ctr" marL="0"/>
          </a:p>
        </p:txBody>
      </p:sp>
      <p:sp>
        <p:nvSpPr>
          <p:cNvPr name="Freeform 72" id="72"/>
          <p:cNvSpPr/>
          <p:nvPr/>
        </p:nvSpPr>
        <p:spPr>
          <a:xfrm>
            <a:off x="796160" y="5193181"/>
            <a:ext cx="183723" cy="192709"/>
          </a:xfrm>
          <a:custGeom>
            <a:avLst/>
            <a:gdLst/>
            <a:ahLst/>
            <a:cxnLst/>
            <a:rect r="r" b="b" t="t" l="l"/>
            <a:pathLst>
              <a:path w="21004" h="21302" stroke="true" fill="norm" extrusionOk="false">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cap="flat"/>
        </p:spPr>
        <p:txBody>
          <a:bodyPr vert="horz" anchor="ctr" tIns="45720" lIns="91440" bIns="45720" rIns="91440">
            <a:normAutofit/>
          </a:bodyPr>
          <a:p>
            <a:pPr algn="ctr" marL="0"/>
          </a:p>
        </p:txBody>
      </p:sp>
      <p:sp>
        <p:nvSpPr>
          <p:cNvPr name="AutoShape 73" id="73"/>
          <p:cNvSpPr/>
          <p:nvPr/>
        </p:nvSpPr>
        <p:spPr>
          <a:xfrm>
            <a:off x="1386405" y="4873628"/>
            <a:ext cx="5537093" cy="340735"/>
          </a:xfrm>
          <a:prstGeom prst="rect">
            <a:avLst/>
          </a:prstGeom>
        </p:spPr>
        <p:txBody>
          <a:bodyPr vert="horz" anchor="t" wrap="square" tIns="46800" lIns="90000" bIns="46800" rIns="90000">
            <a:spAutoFit/>
          </a:bodyPr>
          <a:p>
            <a:pPr algn="l" marL="0"/>
            <a:r>
              <a:rPr lang="zh-CN" b="true" i="false" sz="1600" baseline="0" u="none" altLang="en-US">
                <a:solidFill>
                  <a:srgbClr val="FFFFFF"/>
                </a:solidFill>
                <a:latin typeface="微软雅黑"/>
                <a:ea typeface="微软雅黑"/>
              </a:rPr>
              <a:t>模拟与计算过程</a:t>
            </a:r>
          </a:p>
        </p:txBody>
      </p:sp>
      <p:sp>
        <p:nvSpPr>
          <p:cNvPr name="AutoShape 74" id="74"/>
          <p:cNvSpPr/>
          <p:nvPr/>
        </p:nvSpPr>
        <p:spPr>
          <a:xfrm>
            <a:off x="1386406" y="5289537"/>
            <a:ext cx="5538269" cy="702373"/>
          </a:xfrm>
          <a:prstGeom prst="rect">
            <a:avLst/>
          </a:prstGeom>
        </p:spPr>
        <p:txBody>
          <a:bodyPr vert="horz" anchor="t" wrap="square" tIns="46800" lIns="90000" bIns="46800" rIns="90000">
            <a:spAutoFit/>
          </a:bodyPr>
          <a:p>
            <a:pPr algn="l" marL="0">
              <a:lnSpc>
                <a:spcPct val="150000"/>
              </a:lnSpc>
            </a:pPr>
            <a:r>
              <a:rPr lang="zh-CN" b="false" i="false" sz="1400" baseline="0" u="none" altLang="en-US">
                <a:solidFill>
                  <a:srgbClr val="FFFFFF"/>
                </a:solidFill>
                <a:latin typeface="微软雅黑"/>
                <a:ea typeface="微软雅黑"/>
              </a:rPr>
              <a:t>运用先进的计算模型和模拟软件，对太空电梯的运动状态和引力变化进行详细分析，以预测各种可能发生的危险情况，提前做好应对计划。</a:t>
            </a:r>
          </a:p>
        </p:txBody>
      </p:sp>
      <p:cxnSp>
        <p:nvCxnSpPr>
          <p:cNvPr name="Connector 75" id="75"/>
          <p:cNvCxnSpPr/>
          <p:nvPr/>
        </p:nvCxnSpPr>
        <p:spPr>
          <a:xfrm>
            <a:off x="1488387" y="3022639"/>
            <a:ext cx="4399140" cy="0"/>
          </a:xfrm>
          <a:prstGeom prst="line">
            <a:avLst/>
          </a:prstGeom>
          <a:ln w="3175" cap="rnd" cmpd="sng">
            <a:solidFill>
              <a:srgbClr val="2F2F2F">
                <a:lumMod val="75000"/>
              </a:srgbClr>
            </a:solidFill>
            <a:prstDash val="solid"/>
          </a:ln>
        </p:spPr>
      </p:cxnSp>
      <p:cxnSp>
        <p:nvCxnSpPr>
          <p:cNvPr name="Connector 76" id="76"/>
          <p:cNvCxnSpPr/>
          <p:nvPr/>
        </p:nvCxnSpPr>
        <p:spPr>
          <a:xfrm>
            <a:off x="1487547" y="4849165"/>
            <a:ext cx="4399140" cy="0"/>
          </a:xfrm>
          <a:prstGeom prst="line">
            <a:avLst/>
          </a:prstGeom>
          <a:ln w="3175" cap="rnd" cmpd="sng">
            <a:solidFill>
              <a:srgbClr val="2F2F2F">
                <a:lumMod val="75000"/>
              </a:srgbClr>
            </a:solidFill>
            <a:prstDash val="solid"/>
          </a:ln>
        </p:spPr>
      </p:cxnSp>
    </p:spTree>
  </p:cSld>
  <p:clrMapOvr>
    <a:masterClrMapping/>
  </p:clrMapOvr>
</p:sld>
</file>

<file path=ppt/slides/slide14.xml><?xml version="1.0" encoding="utf-8"?>
<p:sld xmlns:p="http://schemas.openxmlformats.org/presentationml/2006/main" xmlns:a="http://schemas.openxmlformats.org/drawingml/2006/main">
  <p:cSld>
    <p:bg>
      <p:bgPr>
        <a:gradFill>
          <a:gsLst>
            <a:gs pos="0">
              <a:srgbClr val="3091CC">
                <a:lumMod val="75000"/>
              </a:srgbClr>
            </a:gs>
            <a:gs pos="72000">
              <a:srgbClr val="3091CC">
                <a:lumMod val="50000"/>
              </a:srgbClr>
            </a:gs>
          </a:gsLst>
          <a:lin ang="2700000"/>
        </a:gradFill>
      </p:bgPr>
    </p:bg>
    <p:spTree>
      <p:nvGrpSpPr>
        <p:cNvPr id="1" name=""/>
        <p:cNvGrpSpPr/>
        <p:nvPr/>
      </p:nvGrpSpPr>
      <p:grpSpPr>
        <a:xfrm>
          <a:off x="0" y="0"/>
          <a:ext cx="0" cy="0"/>
          <a:chOff x="0" y="0"/>
          <a:chExt cx="0" cy="0"/>
        </a:xfrm>
      </p:grpSpPr>
      <p:cxnSp>
        <p:nvCxnSpPr>
          <p:cNvPr name="Connector 2" id="2"/>
          <p:cNvCxnSpPr/>
          <p:nvPr/>
        </p:nvCxnSpPr>
        <p:spPr>
          <a:xfrm>
            <a:off x="4186533" y="1909916"/>
            <a:ext cx="0" cy="2551471"/>
          </a:xfrm>
          <a:prstGeom prst="line">
            <a:avLst/>
          </a:prstGeom>
          <a:ln w="3175" cap="rnd" cmpd="sng">
            <a:solidFill>
              <a:srgbClr val="F0F0F0">
                <a:alpha val="50000"/>
              </a:srgbClr>
            </a:solidFill>
            <a:prstDash val="solid"/>
          </a:ln>
        </p:spPr>
      </p:cxnSp>
      <p:cxnSp>
        <p:nvCxnSpPr>
          <p:cNvPr name="Connector 3" id="3"/>
          <p:cNvCxnSpPr/>
          <p:nvPr/>
        </p:nvCxnSpPr>
        <p:spPr>
          <a:xfrm>
            <a:off x="8005469" y="1909916"/>
            <a:ext cx="0" cy="2551471"/>
          </a:xfrm>
          <a:prstGeom prst="line">
            <a:avLst/>
          </a:prstGeom>
          <a:ln w="3175" cap="rnd" cmpd="sng">
            <a:solidFill>
              <a:srgbClr val="F0F0F0">
                <a:alpha val="50000"/>
              </a:srgbClr>
            </a:solidFill>
            <a:prstDash val="solid"/>
          </a:ln>
        </p:spPr>
      </p:cxnSp>
      <p:sp>
        <p:nvSpPr>
          <p:cNvPr name="AutoShape 4" id="4"/>
          <p:cNvSpPr/>
          <p:nvPr/>
        </p:nvSpPr>
        <p:spPr>
          <a:xfrm>
            <a:off x="1829979" y="1801944"/>
            <a:ext cx="894172" cy="894170"/>
          </a:xfrm>
          <a:prstGeom prst="ellipse">
            <a:avLst/>
          </a:prstGeom>
          <a:solidFill>
            <a:schemeClr val="accent1"/>
          </a:solidFill>
          <a:ln cap="flat">
            <a:prstDash val="solid"/>
          </a:ln>
        </p:spPr>
        <p:txBody>
          <a:bodyPr vert="horz" anchor="ctr" tIns="45720" lIns="91440" bIns="45720" rIns="91440">
            <a:normAutofit/>
          </a:bodyPr>
          <a:p>
            <a:pPr algn="ctr" marL="0"/>
            <a:r>
              <a:rPr lang="en-US" b="true" i="false" sz="1800" baseline="0" u="none">
                <a:solidFill>
                  <a:schemeClr val="lt1"/>
                </a:solidFill>
                <a:latin typeface="Arial"/>
                <a:ea typeface="Arial"/>
              </a:rPr>
              <a:t>01</a:t>
            </a:r>
          </a:p>
        </p:txBody>
      </p:sp>
      <p:sp>
        <p:nvSpPr>
          <p:cNvPr name="TextBox 5" id="5"/>
          <p:cNvSpPr txBox="true"/>
          <p:nvPr/>
        </p:nvSpPr>
        <p:spPr>
          <a:xfrm>
            <a:off x="825641" y="3032372"/>
            <a:ext cx="2902848" cy="338554"/>
          </a:xfrm>
          <a:prstGeom prst="rect">
            <a:avLst/>
          </a:prstGeom>
          <a:noFill/>
        </p:spPr>
        <p:txBody>
          <a:bodyPr anchor="b" rtlCol="false" vert="horz" wrap="square" tIns="45720" lIns="91440" bIns="45720" rIns="91440">
            <a:spAutoFit/>
          </a:bodyPr>
          <a:lstStyle/>
          <a:p>
            <a:pPr algn="ctr" marL="0">
              <a:spcBef>
                <a:spcPct val="0"/>
              </a:spcBef>
              <a:defRPr/>
            </a:pPr>
            <a:r>
              <a:rPr lang="zh-CN" b="true" i="false" sz="1600" baseline="0" u="none" altLang="en-US">
                <a:solidFill>
                  <a:srgbClr val="FFFFFF"/>
                </a:solidFill>
                <a:latin typeface="微软雅黑"/>
                <a:ea typeface="微软雅黑"/>
              </a:rPr>
              <a:t>自然灾害风险</a:t>
            </a:r>
            <a:endParaRPr lang="en-US" sz="1100"/>
          </a:p>
        </p:txBody>
      </p:sp>
      <p:sp>
        <p:nvSpPr>
          <p:cNvPr name="AutoShape 6" id="6"/>
          <p:cNvSpPr/>
          <p:nvPr/>
        </p:nvSpPr>
        <p:spPr>
          <a:xfrm>
            <a:off x="825640" y="3488912"/>
            <a:ext cx="2902848" cy="587084"/>
          </a:xfrm>
          <a:prstGeom prst="rect">
            <a:avLst/>
          </a:prstGeom>
          <a:noFill/>
        </p:spPr>
        <p:txBody>
          <a:bodyPr vert="horz" anchor="t" wrap="square" tIns="45720" lIns="91440" bIns="45720" rIns="91440">
            <a:spAutoFit/>
          </a:bodyPr>
          <a:p>
            <a:pPr algn="ctr" marL="0">
              <a:lnSpc>
                <a:spcPct val="120000"/>
              </a:lnSpc>
            </a:pPr>
            <a:r>
              <a:rPr lang="zh-CN" b="false" i="false" sz="1400" baseline="0" u="none" altLang="en-US">
                <a:solidFill>
                  <a:srgbClr val="FFFFFF"/>
                </a:solidFill>
                <a:latin typeface="微软雅黑"/>
                <a:ea typeface="微软雅黑"/>
              </a:rPr>
              <a:t>太空电梯建设需考虑自然灾害带来的风险，包括地震、风暴等，设计相应的防护措施，确保设施的安全和乘客的生命安全。</a:t>
            </a:r>
          </a:p>
        </p:txBody>
      </p:sp>
      <p:sp>
        <p:nvSpPr>
          <p:cNvPr name="AutoShape 7" id="7"/>
          <p:cNvSpPr/>
          <p:nvPr/>
        </p:nvSpPr>
        <p:spPr>
          <a:xfrm>
            <a:off x="5648915" y="1801944"/>
            <a:ext cx="894172" cy="894170"/>
          </a:xfrm>
          <a:prstGeom prst="ellipse">
            <a:avLst/>
          </a:prstGeom>
          <a:solidFill>
            <a:schemeClr val="accent2"/>
          </a:solidFill>
          <a:ln cap="flat">
            <a:prstDash val="solid"/>
          </a:ln>
        </p:spPr>
        <p:txBody>
          <a:bodyPr vert="horz" anchor="ctr" tIns="45720" lIns="91440" bIns="45720" rIns="91440">
            <a:normAutofit/>
          </a:bodyPr>
          <a:p>
            <a:pPr algn="ctr" marL="0"/>
            <a:r>
              <a:rPr lang="en-US" b="true" i="false" sz="1800" baseline="0" u="none">
                <a:solidFill>
                  <a:schemeClr val="lt1"/>
                </a:solidFill>
                <a:latin typeface="Arial"/>
                <a:ea typeface="Arial"/>
              </a:rPr>
              <a:t>02</a:t>
            </a:r>
          </a:p>
        </p:txBody>
      </p:sp>
      <p:sp>
        <p:nvSpPr>
          <p:cNvPr name="TextBox 8" id="8"/>
          <p:cNvSpPr txBox="true"/>
          <p:nvPr/>
        </p:nvSpPr>
        <p:spPr>
          <a:xfrm>
            <a:off x="4644577" y="3032372"/>
            <a:ext cx="2902848" cy="338554"/>
          </a:xfrm>
          <a:prstGeom prst="rect">
            <a:avLst/>
          </a:prstGeom>
          <a:noFill/>
        </p:spPr>
        <p:txBody>
          <a:bodyPr anchor="b" rtlCol="false" vert="horz" wrap="square" tIns="45720" lIns="91440" bIns="45720" rIns="91440">
            <a:spAutoFit/>
          </a:bodyPr>
          <a:lstStyle/>
          <a:p>
            <a:pPr algn="ctr" marL="0">
              <a:spcBef>
                <a:spcPct val="0"/>
              </a:spcBef>
              <a:defRPr/>
            </a:pPr>
            <a:r>
              <a:rPr lang="zh-CN" b="true" i="false" sz="1600" baseline="0" u="none" altLang="en-US">
                <a:solidFill>
                  <a:srgbClr val="F0F0F0"/>
                </a:solidFill>
                <a:latin typeface="微软雅黑"/>
                <a:ea typeface="微软雅黑"/>
              </a:rPr>
              <a:t>小行星潜在威胁</a:t>
            </a:r>
            <a:endParaRPr lang="en-US" sz="1100"/>
          </a:p>
        </p:txBody>
      </p:sp>
      <p:sp>
        <p:nvSpPr>
          <p:cNvPr name="AutoShape 9" id="9"/>
          <p:cNvSpPr/>
          <p:nvPr/>
        </p:nvSpPr>
        <p:spPr>
          <a:xfrm>
            <a:off x="4644576" y="3488912"/>
            <a:ext cx="2902848" cy="587084"/>
          </a:xfrm>
          <a:prstGeom prst="rect">
            <a:avLst/>
          </a:prstGeom>
          <a:noFill/>
        </p:spPr>
        <p:txBody>
          <a:bodyPr vert="horz" anchor="t" wrap="square" tIns="45720" lIns="91440" bIns="45720" rIns="91440">
            <a:spAutoFit/>
          </a:bodyPr>
          <a:p>
            <a:pPr algn="ctr" marL="0">
              <a:lnSpc>
                <a:spcPct val="120000"/>
              </a:lnSpc>
            </a:pPr>
            <a:r>
              <a:rPr lang="zh-CN" b="false" i="false" sz="1400" baseline="0" u="none" altLang="en-US">
                <a:solidFill>
                  <a:srgbClr val="FFFFFF"/>
                </a:solidFill>
                <a:latin typeface="微软雅黑"/>
                <a:ea typeface="微软雅黑"/>
              </a:rPr>
              <a:t>太空电梯在轨道上可能遭遇小行星等天体的威胁，需通过监测系统实时追踪轨道情况，并设定避险程序，以防发生碰撞事故。</a:t>
            </a:r>
          </a:p>
        </p:txBody>
      </p:sp>
      <p:sp>
        <p:nvSpPr>
          <p:cNvPr name="AutoShape 10" id="10"/>
          <p:cNvSpPr/>
          <p:nvPr/>
        </p:nvSpPr>
        <p:spPr>
          <a:xfrm>
            <a:off x="9467850" y="1801944"/>
            <a:ext cx="894172" cy="894170"/>
          </a:xfrm>
          <a:prstGeom prst="ellipse">
            <a:avLst/>
          </a:prstGeom>
          <a:solidFill>
            <a:schemeClr val="accent1"/>
          </a:solidFill>
          <a:ln cap="flat">
            <a:prstDash val="solid"/>
          </a:ln>
        </p:spPr>
        <p:txBody>
          <a:bodyPr vert="horz" anchor="ctr" tIns="45720" lIns="91440" bIns="45720" rIns="91440">
            <a:normAutofit/>
          </a:bodyPr>
          <a:p>
            <a:pPr algn="ctr" marL="0"/>
            <a:r>
              <a:rPr lang="en-US" b="true" i="false" sz="1800" baseline="0" u="none">
                <a:solidFill>
                  <a:schemeClr val="lt1"/>
                </a:solidFill>
                <a:latin typeface="Arial"/>
                <a:ea typeface="Arial"/>
              </a:rPr>
              <a:t>03</a:t>
            </a:r>
          </a:p>
        </p:txBody>
      </p:sp>
      <p:sp>
        <p:nvSpPr>
          <p:cNvPr name="TextBox 11" id="11"/>
          <p:cNvSpPr txBox="true"/>
          <p:nvPr/>
        </p:nvSpPr>
        <p:spPr>
          <a:xfrm>
            <a:off x="8463512" y="3032372"/>
            <a:ext cx="2902848" cy="338554"/>
          </a:xfrm>
          <a:prstGeom prst="rect">
            <a:avLst/>
          </a:prstGeom>
          <a:noFill/>
        </p:spPr>
        <p:txBody>
          <a:bodyPr anchor="b" rtlCol="false" vert="horz" wrap="square" tIns="45720" lIns="91440" bIns="45720" rIns="91440">
            <a:spAutoFit/>
          </a:bodyPr>
          <a:lstStyle/>
          <a:p>
            <a:pPr algn="ctr" marL="0">
              <a:spcBef>
                <a:spcPct val="0"/>
              </a:spcBef>
              <a:defRPr/>
            </a:pPr>
            <a:r>
              <a:rPr lang="zh-CN" b="true" i="false" sz="1600" baseline="0" u="none" altLang="en-US">
                <a:solidFill>
                  <a:srgbClr val="FFFFFF"/>
                </a:solidFill>
                <a:latin typeface="微软雅黑"/>
                <a:ea typeface="微软雅黑"/>
              </a:rPr>
              <a:t>安全逃生机制</a:t>
            </a:r>
            <a:endParaRPr lang="en-US" sz="1100"/>
          </a:p>
        </p:txBody>
      </p:sp>
      <p:sp>
        <p:nvSpPr>
          <p:cNvPr name="AutoShape 12" id="12"/>
          <p:cNvSpPr/>
          <p:nvPr/>
        </p:nvSpPr>
        <p:spPr>
          <a:xfrm>
            <a:off x="8463511" y="3488912"/>
            <a:ext cx="2902848" cy="587084"/>
          </a:xfrm>
          <a:prstGeom prst="rect">
            <a:avLst/>
          </a:prstGeom>
          <a:noFill/>
        </p:spPr>
        <p:txBody>
          <a:bodyPr vert="horz" anchor="t" wrap="square" tIns="45720" lIns="91440" bIns="45720" rIns="91440">
            <a:spAutoFit/>
          </a:bodyPr>
          <a:p>
            <a:pPr algn="ctr" marL="0">
              <a:lnSpc>
                <a:spcPct val="120000"/>
              </a:lnSpc>
            </a:pPr>
            <a:r>
              <a:rPr lang="zh-CN" b="false" i="false" sz="1400" baseline="0" u="none" altLang="en-US">
                <a:solidFill>
                  <a:srgbClr val="FFFFFF"/>
                </a:solidFill>
                <a:latin typeface="微软雅黑"/>
                <a:ea typeface="微软雅黑"/>
              </a:rPr>
              <a:t>针对紧急情况，需设计有效的安全逃生机制，包括撤离通道和备份系统，确保乘客能够在危机状态下顺利撤离，保障人身安全。</a:t>
            </a:r>
          </a:p>
        </p:txBody>
      </p:sp>
      <p:sp>
        <p:nvSpPr>
          <p:cNvPr name="AutoShape 13" id="13"/>
          <p:cNvSpPr/>
          <p:nvPr>
            <p:ph type="title"/>
          </p:nvPr>
        </p:nvSpPr>
        <p:spPr>
          <a:xfrm>
            <a:off x="660400" y="128587"/>
            <a:ext cx="10858500" cy="900112"/>
          </a:xfrm>
        </p:spPr>
        <p:txBody>
          <a:bodyPr vert="horz" anchor="b" tIns="45720" lIns="91440" bIns="45720" rIns="91440">
            <a:normAutofit/>
          </a:bodyPr>
          <a:p>
            <a:pPr algn="l">
              <a:lnSpc>
                <a:spcPct val="100000"/>
              </a:lnSpc>
              <a:spcBef>
                <a:spcPct val="0"/>
              </a:spcBef>
            </a:pPr>
            <a:r>
              <a:rPr lang="zh-CN" b="true" i="false" sz="2800" baseline="0" u="none" altLang="en-US">
                <a:solidFill>
                  <a:srgbClr val="FFFFFF"/>
                </a:solidFill>
                <a:latin typeface="微软雅黑"/>
                <a:ea typeface="微软雅黑"/>
              </a:rPr>
              <a:t>偏移风险及应对</a:t>
            </a:r>
          </a:p>
        </p:txBody>
      </p:sp>
    </p:spTree>
  </p:cSld>
  <p:clrMapOvr>
    <a:masterClrMapping/>
  </p:clrMapOvr>
</p:sld>
</file>

<file path=ppt/slides/slide15.xml><?xml version="1.0" encoding="utf-8"?>
<p:sld xmlns:p="http://schemas.openxmlformats.org/presentationml/2006/main" xmlns:a="http://schemas.openxmlformats.org/drawingml/2006/main">
  <p:cSld>
    <p:bg>
      <p:bgPr>
        <a:gradFill>
          <a:gsLst>
            <a:gs pos="0">
              <a:srgbClr val="3091CC"/>
            </a:gs>
            <a:gs pos="100000">
              <a:srgbClr val="3091CC">
                <a:lumMod val="75000"/>
              </a:srgbClr>
            </a:gs>
          </a:gsLst>
          <a:lin ang="2700000"/>
        </a:gradFill>
      </p:bgPr>
    </p:bg>
    <p:spTree>
      <p:nvGrpSpPr>
        <p:cNvPr id="1" name=""/>
        <p:cNvGrpSpPr/>
        <p:nvPr/>
      </p:nvGrpSpPr>
      <p:grpSpPr>
        <a:xfrm>
          <a:off x="0" y="0"/>
          <a:ext cx="0" cy="0"/>
          <a:chOff x="0" y="0"/>
          <a:chExt cx="0" cy="0"/>
        </a:xfrm>
      </p:grpSpPr>
      <p:sp>
        <p:nvSpPr>
          <p:cNvPr name="AutoShape 2" id="2"/>
          <p:cNvSpPr/>
          <p:nvPr>
            <p:ph type="title"/>
          </p:nvPr>
        </p:nvSpPr>
        <p:spPr>
          <a:xfrm>
            <a:off x="5781368" y="2844225"/>
            <a:ext cx="5737531" cy="584775"/>
          </a:xfrm>
        </p:spPr>
        <p:txBody>
          <a:bodyPr vert="horz" anchor="t" wrap="square" tIns="45720" lIns="91440" bIns="45720" rIns="91440">
            <a:spAutoFit/>
          </a:bodyPr>
          <a:p>
            <a:pPr algn="r">
              <a:lnSpc>
                <a:spcPct val="100000"/>
              </a:lnSpc>
              <a:spcBef>
                <a:spcPct val="0"/>
              </a:spcBef>
            </a:pPr>
            <a:r>
              <a:rPr lang="zh-CN" b="true" i="false" sz="3200" baseline="0" u="none" altLang="en-US">
                <a:solidFill>
                  <a:srgbClr val="FFFFFF"/>
                </a:solidFill>
                <a:latin typeface="微软雅黑"/>
                <a:ea typeface="微软雅黑"/>
              </a:rPr>
              <a:t>安全性与维护策略</a:t>
            </a:r>
          </a:p>
        </p:txBody>
      </p:sp>
      <p:sp>
        <p:nvSpPr>
          <p:cNvPr name="TextBox 3" id="3"/>
          <p:cNvSpPr txBox="true"/>
          <p:nvPr/>
        </p:nvSpPr>
        <p:spPr>
          <a:xfrm>
            <a:off x="9512000" y="1187698"/>
            <a:ext cx="1441420" cy="1446550"/>
          </a:xfrm>
          <a:prstGeom prst="rect">
            <a:avLst/>
          </a:prstGeom>
          <a:noFill/>
        </p:spPr>
        <p:txBody>
          <a:bodyPr anchor="t" rtlCol="false" vert="horz" wrap="none" tIns="45720" lIns="91440" bIns="45720" rIns="91440">
            <a:spAutoFit/>
          </a:bodyPr>
          <a:lstStyle/>
          <a:p>
            <a:pPr algn="l" marL="0">
              <a:defRPr/>
            </a:pPr>
            <a:r>
              <a:rPr lang="en-US" b="true" i="false" sz="8800" baseline="0" u="none">
                <a:solidFill>
                  <a:srgbClr val="FFFFFF"/>
                </a:solidFill>
                <a:latin typeface="Arial"/>
                <a:ea typeface="Arial"/>
              </a:rPr>
              <a:t>05</a:t>
            </a:r>
            <a:endParaRPr lang="en-US" sz="1100"/>
          </a:p>
        </p:txBody>
      </p:sp>
      <p:sp>
        <p:nvSpPr>
          <p:cNvPr name="TextBox 4" id="4"/>
          <p:cNvSpPr txBox="true"/>
          <p:nvPr/>
        </p:nvSpPr>
        <p:spPr>
          <a:xfrm>
            <a:off x="10953420" y="1165347"/>
            <a:ext cx="498855" cy="1446550"/>
          </a:xfrm>
          <a:prstGeom prst="rect">
            <a:avLst/>
          </a:prstGeom>
          <a:noFill/>
        </p:spPr>
        <p:txBody>
          <a:bodyPr anchor="t" rtlCol="false" vert="horz" wrap="none" tIns="45720" lIns="91440" bIns="45720" rIns="91440">
            <a:spAutoFit/>
          </a:bodyPr>
          <a:lstStyle/>
          <a:p>
            <a:pPr algn="l" marL="0">
              <a:defRPr/>
            </a:pPr>
            <a:r>
              <a:rPr lang="en-US" b="true" i="false" sz="8800" baseline="0" u="none">
                <a:solidFill>
                  <a:srgbClr val="FFFFFF"/>
                </a:solidFill>
                <a:latin typeface="Arial"/>
                <a:ea typeface="Arial"/>
              </a:rPr>
              <a:t>.</a:t>
            </a:r>
            <a:endParaRPr lang="en-US" sz="1100"/>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gradFill>
          <a:gsLst>
            <a:gs pos="0">
              <a:srgbClr val="3091CC">
                <a:lumMod val="75000"/>
              </a:srgbClr>
            </a:gs>
            <a:gs pos="72000">
              <a:srgbClr val="3091CC">
                <a:lumMod val="50000"/>
              </a:srgbClr>
            </a:gs>
          </a:gsLst>
          <a:lin ang="2700000"/>
        </a:gradFill>
      </p:bgPr>
    </p:bg>
    <p:spTree>
      <p:nvGrpSpPr>
        <p:cNvPr id="1" name=""/>
        <p:cNvGrpSpPr/>
        <p:nvPr/>
      </p:nvGrpSpPr>
      <p:grpSpPr>
        <a:xfrm>
          <a:off x="0" y="0"/>
          <a:ext cx="0" cy="0"/>
          <a:chOff x="0" y="0"/>
          <a:chExt cx="0" cy="0"/>
        </a:xfrm>
      </p:grpSpPr>
      <p:sp>
        <p:nvSpPr>
          <p:cNvPr name="AutoShape 2" id="2"/>
          <p:cNvSpPr/>
          <p:nvPr>
            <p:ph type="title"/>
          </p:nvPr>
        </p:nvSpPr>
        <p:spPr>
          <a:xfrm>
            <a:off x="660400" y="128587"/>
            <a:ext cx="10858500" cy="900112"/>
          </a:xfrm>
        </p:spPr>
        <p:txBody>
          <a:bodyPr vert="horz" anchor="b" tIns="45720" lIns="91440" bIns="45720" rIns="91440">
            <a:normAutofit/>
          </a:bodyPr>
          <a:p>
            <a:pPr algn="l">
              <a:lnSpc>
                <a:spcPct val="100000"/>
              </a:lnSpc>
              <a:spcBef>
                <a:spcPct val="0"/>
              </a:spcBef>
            </a:pPr>
            <a:r>
              <a:rPr lang="zh-CN" b="true" i="false" sz="2800" baseline="0" u="none" altLang="en-US">
                <a:solidFill>
                  <a:srgbClr val="FFFFFF"/>
                </a:solidFill>
                <a:latin typeface="微软雅黑"/>
                <a:ea typeface="微软雅黑"/>
              </a:rPr>
              <a:t>结构的安全设计</a:t>
            </a:r>
          </a:p>
        </p:txBody>
      </p:sp>
      <p:cxnSp>
        <p:nvCxnSpPr>
          <p:cNvPr name="Connector 3" id="3"/>
          <p:cNvCxnSpPr/>
          <p:nvPr/>
        </p:nvCxnSpPr>
        <p:spPr>
          <a:xfrm>
            <a:off x="718369" y="3637127"/>
            <a:ext cx="10858500" cy="0"/>
          </a:xfrm>
          <a:prstGeom prst="line">
            <a:avLst/>
          </a:prstGeom>
          <a:ln w="3175" cap="rnd" cmpd="sng">
            <a:solidFill>
              <a:srgbClr val="2F2F2F">
                <a:lumMod val="75000"/>
              </a:srgbClr>
            </a:solidFill>
            <a:prstDash val="solid"/>
          </a:ln>
        </p:spPr>
      </p:cxnSp>
      <p:sp>
        <p:nvSpPr>
          <p:cNvPr name="AutoShape 4" id="4"/>
          <p:cNvSpPr/>
          <p:nvPr/>
        </p:nvSpPr>
        <p:spPr>
          <a:xfrm>
            <a:off x="4367880" y="1918734"/>
            <a:ext cx="3559478" cy="1953778"/>
          </a:xfrm>
          <a:prstGeom prst="rect">
            <a:avLst/>
          </a:prstGeom>
          <a:blipFill>
            <a:blip r:embed="rId2"/>
            <a:stretch>
              <a:fillRect t="-41359" l="0" b="-40825" r="0"/>
            </a:stretch>
          </a:blipFill>
          <a:ln cap="flat">
            <a:prstDash val="solid"/>
          </a:ln>
        </p:spPr>
        <p:txBody>
          <a:bodyPr vert="horz" anchor="ctr" wrap="square" tIns="45720" lIns="91440" bIns="45720" rIns="91440">
            <a:normAutofit/>
          </a:bodyPr>
          <a:p>
            <a:pPr algn="ctr" marL="0"/>
          </a:p>
        </p:txBody>
      </p:sp>
      <p:sp>
        <p:nvSpPr>
          <p:cNvPr name="AutoShape 5" id="5"/>
          <p:cNvSpPr/>
          <p:nvPr/>
        </p:nvSpPr>
        <p:spPr>
          <a:xfrm>
            <a:off x="4367880" y="3429000"/>
            <a:ext cx="3559478" cy="443512"/>
          </a:xfrm>
          <a:prstGeom prst="rect">
            <a:avLst/>
          </a:prstGeom>
          <a:solidFill>
            <a:schemeClr val="accent1">
              <a:alpha val="70000"/>
            </a:schemeClr>
          </a:solidFill>
        </p:spPr>
        <p:txBody>
          <a:bodyPr vert="horz" anchor="ctr" wrap="square" tIns="45720" lIns="91440" bIns="45720" rIns="91440">
            <a:normAutofit/>
          </a:bodyPr>
          <a:p>
            <a:pPr algn="ctr" marL="0"/>
            <a:r>
              <a:rPr lang="zh-CN" b="true" i="false" sz="1600" baseline="0" u="none" altLang="en-US">
                <a:solidFill>
                  <a:srgbClr val="FFFFFF"/>
                </a:solidFill>
                <a:latin typeface="微软雅黑"/>
                <a:ea typeface="微软雅黑"/>
              </a:rPr>
              <a:t>防火防爆方案</a:t>
            </a:r>
          </a:p>
        </p:txBody>
      </p:sp>
      <p:sp>
        <p:nvSpPr>
          <p:cNvPr name="AutoShape 6" id="6"/>
          <p:cNvSpPr/>
          <p:nvPr/>
        </p:nvSpPr>
        <p:spPr>
          <a:xfrm>
            <a:off x="718369" y="1918734"/>
            <a:ext cx="3559478" cy="1953778"/>
          </a:xfrm>
          <a:prstGeom prst="rect">
            <a:avLst/>
          </a:prstGeom>
          <a:blipFill>
            <a:blip r:embed="rId3"/>
            <a:stretch>
              <a:fillRect t="-10798" l="0" b="-10658" r="0"/>
            </a:stretch>
          </a:blipFill>
          <a:ln cap="flat">
            <a:prstDash val="solid"/>
          </a:ln>
        </p:spPr>
        <p:txBody>
          <a:bodyPr vert="horz" anchor="ctr" wrap="square" tIns="45720" lIns="91440" bIns="45720" rIns="91440">
            <a:normAutofit/>
          </a:bodyPr>
          <a:p>
            <a:pPr algn="ctr" marL="0"/>
          </a:p>
        </p:txBody>
      </p:sp>
      <p:sp>
        <p:nvSpPr>
          <p:cNvPr name="AutoShape 7" id="7"/>
          <p:cNvSpPr/>
          <p:nvPr/>
        </p:nvSpPr>
        <p:spPr>
          <a:xfrm>
            <a:off x="718369" y="3429000"/>
            <a:ext cx="3559478" cy="443512"/>
          </a:xfrm>
          <a:prstGeom prst="rect">
            <a:avLst/>
          </a:prstGeom>
          <a:solidFill>
            <a:srgbClr val="FFFFFF">
              <a:alpha val="70000"/>
              <a:lumMod val="50000"/>
              <a:lumOff val="50000"/>
            </a:srgbClr>
          </a:solidFill>
        </p:spPr>
        <p:txBody>
          <a:bodyPr vert="horz" anchor="ctr" wrap="square" tIns="45720" lIns="91440" bIns="45720" rIns="91440">
            <a:normAutofit/>
          </a:bodyPr>
          <a:p>
            <a:pPr algn="ctr" marL="0"/>
            <a:r>
              <a:rPr lang="zh-CN" b="true" i="false" sz="1600" baseline="0" u="none" altLang="en-US">
                <a:solidFill>
                  <a:srgbClr val="2F2F2F"/>
                </a:solidFill>
                <a:latin typeface="微软雅黑"/>
                <a:ea typeface="微软雅黑"/>
              </a:rPr>
              <a:t>风压与振动防范</a:t>
            </a:r>
          </a:p>
        </p:txBody>
      </p:sp>
      <p:sp>
        <p:nvSpPr>
          <p:cNvPr name="AutoShape 8" id="8"/>
          <p:cNvSpPr/>
          <p:nvPr/>
        </p:nvSpPr>
        <p:spPr>
          <a:xfrm>
            <a:off x="8017391" y="1918734"/>
            <a:ext cx="3559478" cy="1953778"/>
          </a:xfrm>
          <a:prstGeom prst="rect">
            <a:avLst/>
          </a:prstGeom>
          <a:blipFill>
            <a:blip r:embed="rId4"/>
            <a:stretch>
              <a:fillRect t="-10798" l="0" b="-10658" r="0"/>
            </a:stretch>
          </a:blipFill>
          <a:ln cap="flat">
            <a:prstDash val="solid"/>
          </a:ln>
        </p:spPr>
        <p:txBody>
          <a:bodyPr vert="horz" anchor="ctr" wrap="square" tIns="45720" lIns="91440" bIns="45720" rIns="91440">
            <a:normAutofit/>
          </a:bodyPr>
          <a:p>
            <a:pPr algn="ctr" marL="0"/>
          </a:p>
        </p:txBody>
      </p:sp>
      <p:sp>
        <p:nvSpPr>
          <p:cNvPr name="AutoShape 9" id="9"/>
          <p:cNvSpPr/>
          <p:nvPr/>
        </p:nvSpPr>
        <p:spPr>
          <a:xfrm>
            <a:off x="8017391" y="3429000"/>
            <a:ext cx="3559478" cy="443512"/>
          </a:xfrm>
          <a:prstGeom prst="rect">
            <a:avLst/>
          </a:prstGeom>
          <a:solidFill>
            <a:srgbClr val="FFFFFF">
              <a:alpha val="70000"/>
              <a:lumMod val="50000"/>
              <a:lumOff val="50000"/>
            </a:srgbClr>
          </a:solidFill>
        </p:spPr>
        <p:txBody>
          <a:bodyPr vert="horz" anchor="ctr" wrap="square" tIns="45720" lIns="91440" bIns="45720" rIns="91440">
            <a:normAutofit/>
          </a:bodyPr>
          <a:p>
            <a:pPr algn="ctr" marL="0"/>
            <a:r>
              <a:rPr lang="zh-CN" b="true" i="false" sz="1600" baseline="0" u="none" altLang="en-US">
                <a:solidFill>
                  <a:srgbClr val="2F2F2F"/>
                </a:solidFill>
                <a:latin typeface="微软雅黑"/>
                <a:ea typeface="微软雅黑"/>
              </a:rPr>
              <a:t>实时监测与维护</a:t>
            </a:r>
          </a:p>
        </p:txBody>
      </p:sp>
      <p:sp>
        <p:nvSpPr>
          <p:cNvPr name="AutoShape 10" id="10"/>
          <p:cNvSpPr/>
          <p:nvPr/>
        </p:nvSpPr>
        <p:spPr>
          <a:xfrm>
            <a:off x="842037" y="3975257"/>
            <a:ext cx="3312142" cy="1668214"/>
          </a:xfrm>
          <a:prstGeom prst="rect">
            <a:avLst/>
          </a:prstGeom>
          <a:noFill/>
        </p:spPr>
        <p:txBody>
          <a:bodyPr vert="horz" anchor="t" wrap="square" tIns="45720" lIns="91440" bIns="45720" rIns="91440">
            <a:spAutoFit/>
          </a:bodyPr>
          <a:p>
            <a:pPr algn="ctr" marL="0">
              <a:lnSpc>
                <a:spcPct val="150000"/>
              </a:lnSpc>
            </a:pPr>
            <a:r>
              <a:rPr lang="zh-CN" b="false" i="false" sz="1400" baseline="0" u="none" altLang="en-US">
                <a:solidFill>
                  <a:srgbClr val="FFFFFF"/>
                </a:solidFill>
                <a:latin typeface="微软雅黑"/>
                <a:ea typeface="微软雅黑"/>
              </a:rPr>
              <a:t>太空电梯结构设计需考虑风压与振动的影响，采用抗压材料和合理的结构布局，以确保在极端气候条件下的安全性。</a:t>
            </a:r>
          </a:p>
        </p:txBody>
      </p:sp>
      <p:sp>
        <p:nvSpPr>
          <p:cNvPr name="AutoShape 11" id="11"/>
          <p:cNvSpPr/>
          <p:nvPr/>
        </p:nvSpPr>
        <p:spPr>
          <a:xfrm>
            <a:off x="4491548" y="3975257"/>
            <a:ext cx="3312142" cy="1668214"/>
          </a:xfrm>
          <a:prstGeom prst="rect">
            <a:avLst/>
          </a:prstGeom>
          <a:noFill/>
        </p:spPr>
        <p:txBody>
          <a:bodyPr vert="horz" anchor="t" wrap="square" tIns="45720" lIns="91440" bIns="45720" rIns="91440">
            <a:spAutoFit/>
          </a:bodyPr>
          <a:p>
            <a:pPr algn="ctr" marL="0">
              <a:lnSpc>
                <a:spcPct val="150000"/>
              </a:lnSpc>
            </a:pPr>
            <a:r>
              <a:rPr lang="zh-CN" b="false" i="false" sz="1400" baseline="0" u="none" altLang="en-US">
                <a:solidFill>
                  <a:srgbClr val="FFFFFF"/>
                </a:solidFill>
                <a:latin typeface="微软雅黑"/>
                <a:ea typeface="微软雅黑"/>
              </a:rPr>
              <a:t>防火防爆设计是保障太空电梯安全的重要环节，需要在缆索和设备中引入高标准的防火材料，设定监测和警报机制。</a:t>
            </a:r>
          </a:p>
        </p:txBody>
      </p:sp>
      <p:sp>
        <p:nvSpPr>
          <p:cNvPr name="AutoShape 12" id="12"/>
          <p:cNvSpPr/>
          <p:nvPr/>
        </p:nvSpPr>
        <p:spPr>
          <a:xfrm>
            <a:off x="8141059" y="3975257"/>
            <a:ext cx="3312142" cy="1668214"/>
          </a:xfrm>
          <a:prstGeom prst="rect">
            <a:avLst/>
          </a:prstGeom>
          <a:noFill/>
        </p:spPr>
        <p:txBody>
          <a:bodyPr vert="horz" anchor="t" wrap="square" tIns="45720" lIns="91440" bIns="45720" rIns="91440">
            <a:spAutoFit/>
          </a:bodyPr>
          <a:p>
            <a:pPr algn="ctr" marL="0">
              <a:lnSpc>
                <a:spcPct val="150000"/>
              </a:lnSpc>
            </a:pPr>
            <a:r>
              <a:rPr lang="zh-CN" b="false" i="false" sz="1400" baseline="0" u="none" altLang="en-US">
                <a:solidFill>
                  <a:srgbClr val="FFFFFF"/>
                </a:solidFill>
                <a:latin typeface="微软雅黑"/>
                <a:ea typeface="微软雅黑"/>
              </a:rPr>
              <a:t>建立一套全面的实时监测系统，对整体结构状态和环境因素进行实时评估，并制定定期维护计划，确保系统的持续稳定运行。</a:t>
            </a:r>
          </a:p>
        </p:txBody>
      </p:sp>
    </p:spTree>
  </p:cSld>
  <p:clrMapOvr>
    <a:masterClrMapping/>
  </p:clrMapOvr>
</p:sld>
</file>

<file path=ppt/slides/slide17.xml><?xml version="1.0" encoding="utf-8"?>
<p:sld xmlns:p="http://schemas.openxmlformats.org/presentationml/2006/main" xmlns:a="http://schemas.openxmlformats.org/drawingml/2006/main">
  <p:cSld>
    <p:bg>
      <p:bgPr>
        <a:gradFill>
          <a:gsLst>
            <a:gs pos="0">
              <a:srgbClr val="3091CC">
                <a:lumMod val="75000"/>
              </a:srgbClr>
            </a:gs>
            <a:gs pos="72000">
              <a:srgbClr val="3091CC">
                <a:lumMod val="50000"/>
              </a:srgbClr>
            </a:gs>
          </a:gsLst>
          <a:lin ang="2700000"/>
        </a:gradFill>
      </p:bgPr>
    </p:bg>
    <p:spTree>
      <p:nvGrpSpPr>
        <p:cNvPr id="1" name=""/>
        <p:cNvGrpSpPr/>
        <p:nvPr/>
      </p:nvGrpSpPr>
      <p:grpSpPr>
        <a:xfrm>
          <a:off x="0" y="0"/>
          <a:ext cx="0" cy="0"/>
          <a:chOff x="0" y="0"/>
          <a:chExt cx="0" cy="0"/>
        </a:xfrm>
      </p:grpSpPr>
      <p:sp>
        <p:nvSpPr>
          <p:cNvPr name="AutoShape 2" id="2"/>
          <p:cNvSpPr/>
          <p:nvPr>
            <p:ph type="title"/>
          </p:nvPr>
        </p:nvSpPr>
        <p:spPr>
          <a:xfrm>
            <a:off x="660400" y="128587"/>
            <a:ext cx="10858500" cy="900112"/>
          </a:xfrm>
        </p:spPr>
        <p:txBody>
          <a:bodyPr vert="horz" anchor="b" tIns="45720" lIns="91440" bIns="45720" rIns="91440">
            <a:normAutofit/>
          </a:bodyPr>
          <a:p>
            <a:pPr algn="l">
              <a:lnSpc>
                <a:spcPct val="100000"/>
              </a:lnSpc>
              <a:spcBef>
                <a:spcPct val="0"/>
              </a:spcBef>
            </a:pPr>
            <a:r>
              <a:rPr lang="zh-CN" b="true" i="false" sz="2800" baseline="0" u="none" altLang="en-US">
                <a:solidFill>
                  <a:srgbClr val="FFFFFF"/>
                </a:solidFill>
                <a:latin typeface="微软雅黑"/>
                <a:ea typeface="微软雅黑"/>
              </a:rPr>
              <a:t>人员的应急措施</a:t>
            </a:r>
          </a:p>
        </p:txBody>
      </p:sp>
      <p:sp>
        <p:nvSpPr>
          <p:cNvPr name="AutoShape 3" id="3"/>
          <p:cNvSpPr/>
          <p:nvPr/>
        </p:nvSpPr>
        <p:spPr>
          <a:xfrm>
            <a:off x="482345" y="1336599"/>
            <a:ext cx="3457354" cy="4797501"/>
          </a:xfrm>
          <a:prstGeom prst="roundRect">
            <a:avLst>
              <a:gd name="adj" fmla="val 50000"/>
            </a:avLst>
          </a:prstGeom>
          <a:solidFill>
            <a:srgbClr val="F0F0F0">
              <a:alpha val="15000"/>
            </a:srgbClr>
          </a:solidFill>
          <a:ln cap="rnd" cmpd="sng">
            <a:prstDash val="solid"/>
          </a:ln>
        </p:spPr>
        <p:txBody>
          <a:bodyPr vert="horz" rot="0" anchor="ctr" wrap="square" tIns="45720" lIns="91440" bIns="45720" rIns="91440">
            <a:noAutofit/>
          </a:bodyPr>
          <a:p>
            <a:pPr algn="ctr" marL="0"/>
          </a:p>
        </p:txBody>
      </p:sp>
      <p:sp>
        <p:nvSpPr>
          <p:cNvPr name="AutoShape 4" id="4"/>
          <p:cNvSpPr/>
          <p:nvPr/>
        </p:nvSpPr>
        <p:spPr>
          <a:xfrm>
            <a:off x="1592285" y="1649264"/>
            <a:ext cx="1257944" cy="1257944"/>
          </a:xfrm>
          <a:prstGeom prst="ellipse">
            <a:avLst/>
          </a:prstGeom>
          <a:gradFill>
            <a:gsLst>
              <a:gs pos="0">
                <a:srgbClr val="3091CC">
                  <a:lumMod val="60000"/>
                  <a:lumOff val="40000"/>
                </a:srgbClr>
              </a:gs>
              <a:gs pos="50000">
                <a:srgbClr val="3091CC"/>
              </a:gs>
            </a:gsLst>
            <a:lin ang="2700000"/>
          </a:gradFill>
          <a:ln cap="flat" cmpd="sng">
            <a:prstDash val="solid"/>
          </a:ln>
          <a:effectLst>
            <a:outerShdw algn="tl" blurRad="177800" dir="2700000" dist="152400" rotWithShape="false">
              <a:schemeClr val="accent1">
                <a:alpha val="20000"/>
              </a:schemeClr>
            </a:outerShdw>
          </a:effectLst>
        </p:spPr>
        <p:txBody>
          <a:bodyPr vert="horz" anchor="ctr" tIns="45720" lIns="91440" bIns="45720" rIns="91440">
            <a:normAutofit/>
          </a:bodyPr>
          <a:p>
            <a:pPr algn="ctr" marL="0"/>
          </a:p>
        </p:txBody>
      </p:sp>
      <p:sp>
        <p:nvSpPr>
          <p:cNvPr name="Freeform 5" id="5"/>
          <p:cNvSpPr/>
          <p:nvPr/>
        </p:nvSpPr>
        <p:spPr>
          <a:xfrm>
            <a:off x="2005477" y="2116402"/>
            <a:ext cx="431562" cy="323668"/>
          </a:xfrm>
          <a:custGeom>
            <a:avLst/>
            <a:gdLst/>
            <a:ahLst/>
            <a:cxnLst/>
            <a:rect r="r" b="b" t="t" l="l"/>
            <a:pathLst>
              <a:path w="533400" h="400050" stroke="true" fill="norm" extrusionOk="true">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rgbClr val="FFFFFF"/>
          </a:solidFill>
          <a:ln cap="rnd" cmpd="sng">
            <a:prstDash val="solid"/>
          </a:ln>
        </p:spPr>
        <p:txBody>
          <a:bodyPr vert="horz" rot="0" anchor="ctr" wrap="square" tIns="45720" lIns="91440" bIns="45720" rIns="91440">
            <a:prstTxWarp prst="textNoShape">
              <a:avLst/>
            </a:prstTxWarp>
            <a:normAutofit/>
          </a:bodyPr>
          <a:p>
            <a:pPr algn="ctr" marL="0"/>
          </a:p>
        </p:txBody>
      </p:sp>
      <p:sp>
        <p:nvSpPr>
          <p:cNvPr name="TextBox 6" id="6"/>
          <p:cNvSpPr txBox="true"/>
          <p:nvPr/>
        </p:nvSpPr>
        <p:spPr>
          <a:xfrm>
            <a:off x="660400" y="3070575"/>
            <a:ext cx="3055566" cy="338554"/>
          </a:xfrm>
          <a:prstGeom prst="rect">
            <a:avLst/>
          </a:prstGeom>
          <a:noFill/>
        </p:spPr>
        <p:txBody>
          <a:bodyPr anchor="t" rtlCol="false" vert="horz" wrap="square" tIns="45720" lIns="91440" bIns="45720" rIns="91440">
            <a:spAutoFit/>
          </a:bodyPr>
          <a:lstStyle/>
          <a:p>
            <a:pPr algn="ctr" marL="0">
              <a:lnSpc>
                <a:spcPct val="100000"/>
              </a:lnSpc>
              <a:defRPr/>
            </a:pPr>
            <a:r>
              <a:rPr lang="zh-CN" b="true" i="false" sz="1600" baseline="0" u="none" altLang="en-US">
                <a:solidFill>
                  <a:srgbClr val="FFFFFF"/>
                </a:solidFill>
                <a:latin typeface="微软雅黑"/>
                <a:ea typeface="微软雅黑"/>
              </a:rPr>
              <a:t>乘客保护机制</a:t>
            </a:r>
            <a:endParaRPr lang="en-US" sz="1100"/>
          </a:p>
        </p:txBody>
      </p:sp>
      <p:sp>
        <p:nvSpPr>
          <p:cNvPr name="TextBox 7" id="7"/>
          <p:cNvSpPr txBox="true"/>
          <p:nvPr/>
        </p:nvSpPr>
        <p:spPr>
          <a:xfrm>
            <a:off x="660400" y="3572496"/>
            <a:ext cx="3055565" cy="700192"/>
          </a:xfrm>
          <a:prstGeom prst="rect">
            <a:avLst/>
          </a:prstGeom>
          <a:noFill/>
        </p:spPr>
        <p:txBody>
          <a:bodyPr anchor="t" rtlCol="false" vert="horz" wrap="square" tIns="45720" lIns="91440" bIns="45720" rIns="91440">
            <a:spAutoFit/>
          </a:bodyPr>
          <a:lstStyle/>
          <a:p>
            <a:pPr algn="ctr" marL="0">
              <a:lnSpc>
                <a:spcPct val="150000"/>
              </a:lnSpc>
              <a:defRPr/>
            </a:pPr>
            <a:r>
              <a:rPr lang="zh-CN" b="false" i="false" sz="1400" baseline="0" u="none" altLang="en-US">
                <a:solidFill>
                  <a:srgbClr val="FFFFFF"/>
                </a:solidFill>
                <a:latin typeface="微软雅黑"/>
                <a:ea typeface="微软雅黑"/>
              </a:rPr>
              <a:t>设计针对乘客的保护机制，包括安全带、逃生舱及紧急通信系统，确保在突发事件中，乘客的生命与健康能够得到有效保护。</a:t>
            </a:r>
            <a:endParaRPr lang="en-US" sz="1100"/>
          </a:p>
        </p:txBody>
      </p:sp>
      <p:sp>
        <p:nvSpPr>
          <p:cNvPr name="AutoShape 8" id="8"/>
          <p:cNvSpPr/>
          <p:nvPr/>
        </p:nvSpPr>
        <p:spPr>
          <a:xfrm>
            <a:off x="4382438" y="1336599"/>
            <a:ext cx="3457354" cy="4797501"/>
          </a:xfrm>
          <a:prstGeom prst="roundRect">
            <a:avLst>
              <a:gd name="adj" fmla="val 50000"/>
            </a:avLst>
          </a:prstGeom>
          <a:solidFill>
            <a:srgbClr val="F0F0F0">
              <a:alpha val="15000"/>
            </a:srgbClr>
          </a:solidFill>
          <a:ln cap="rnd" cmpd="sng">
            <a:prstDash val="solid"/>
          </a:ln>
        </p:spPr>
        <p:txBody>
          <a:bodyPr vert="horz" rot="0" anchor="ctr" wrap="square" tIns="45720" lIns="91440" bIns="45720" rIns="91440">
            <a:noAutofit/>
          </a:bodyPr>
          <a:p>
            <a:pPr algn="ctr" marL="0"/>
          </a:p>
        </p:txBody>
      </p:sp>
      <p:sp>
        <p:nvSpPr>
          <p:cNvPr name="AutoShape 9" id="9"/>
          <p:cNvSpPr/>
          <p:nvPr/>
        </p:nvSpPr>
        <p:spPr>
          <a:xfrm>
            <a:off x="5500635" y="1649264"/>
            <a:ext cx="1257944" cy="1257944"/>
          </a:xfrm>
          <a:prstGeom prst="ellipse">
            <a:avLst/>
          </a:prstGeom>
          <a:gradFill>
            <a:gsLst>
              <a:gs pos="0">
                <a:srgbClr val="2F72A7">
                  <a:lumMod val="60000"/>
                  <a:lumOff val="40000"/>
                </a:srgbClr>
              </a:gs>
              <a:gs pos="50000">
                <a:srgbClr val="2F72A7"/>
              </a:gs>
            </a:gsLst>
            <a:lin ang="2700000"/>
          </a:gradFill>
          <a:ln cap="flat" cmpd="sng">
            <a:prstDash val="solid"/>
          </a:ln>
          <a:effectLst>
            <a:outerShdw algn="tl" blurRad="177800" dir="2700000" dist="152400" rotWithShape="false">
              <a:schemeClr val="accent2">
                <a:alpha val="20000"/>
              </a:schemeClr>
            </a:outerShdw>
          </a:effectLst>
        </p:spPr>
        <p:txBody>
          <a:bodyPr vert="horz" anchor="ctr" tIns="45720" lIns="91440" bIns="45720" rIns="91440">
            <a:normAutofit/>
          </a:bodyPr>
          <a:p>
            <a:pPr algn="ctr" marL="0"/>
          </a:p>
        </p:txBody>
      </p:sp>
      <p:sp>
        <p:nvSpPr>
          <p:cNvPr name="Freeform 10" id="10"/>
          <p:cNvSpPr/>
          <p:nvPr/>
        </p:nvSpPr>
        <p:spPr>
          <a:xfrm>
            <a:off x="5932756" y="2062456"/>
            <a:ext cx="393702" cy="431562"/>
          </a:xfrm>
          <a:custGeom>
            <a:avLst/>
            <a:gdLst/>
            <a:ahLst/>
            <a:cxnLst/>
            <a:rect r="r" b="b" t="t" l="l"/>
            <a:pathLst>
              <a:path w="495300" h="542925" stroke="true" fill="norm" extrusionOk="true">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cap="rnd" cmpd="sng">
            <a:prstDash val="solid"/>
          </a:ln>
        </p:spPr>
        <p:txBody>
          <a:bodyPr vert="horz" rot="0" anchor="ctr" wrap="square" tIns="45720" lIns="91440" bIns="45720" rIns="91440">
            <a:prstTxWarp prst="textNoShape">
              <a:avLst/>
            </a:prstTxWarp>
            <a:normAutofit/>
          </a:bodyPr>
          <a:p>
            <a:pPr algn="ctr" marL="0"/>
          </a:p>
        </p:txBody>
      </p:sp>
      <p:sp>
        <p:nvSpPr>
          <p:cNvPr name="TextBox 11" id="11"/>
          <p:cNvSpPr txBox="true"/>
          <p:nvPr/>
        </p:nvSpPr>
        <p:spPr>
          <a:xfrm>
            <a:off x="4620638" y="3070575"/>
            <a:ext cx="3005847" cy="338554"/>
          </a:xfrm>
          <a:prstGeom prst="rect">
            <a:avLst/>
          </a:prstGeom>
          <a:noFill/>
        </p:spPr>
        <p:txBody>
          <a:bodyPr anchor="t" rtlCol="false" vert="horz" wrap="square" tIns="45720" lIns="91440" bIns="45720" rIns="91440">
            <a:spAutoFit/>
          </a:bodyPr>
          <a:lstStyle/>
          <a:p>
            <a:pPr algn="ctr" marL="0">
              <a:lnSpc>
                <a:spcPct val="100000"/>
              </a:lnSpc>
              <a:defRPr/>
            </a:pPr>
            <a:r>
              <a:rPr lang="zh-CN" b="true" i="false" sz="1600" baseline="0" u="none" altLang="en-US">
                <a:solidFill>
                  <a:srgbClr val="FFFFFF"/>
                </a:solidFill>
                <a:latin typeface="微软雅黑"/>
                <a:ea typeface="微软雅黑"/>
              </a:rPr>
              <a:t>应急响应计划</a:t>
            </a:r>
            <a:endParaRPr lang="en-US" sz="1100"/>
          </a:p>
        </p:txBody>
      </p:sp>
      <p:sp>
        <p:nvSpPr>
          <p:cNvPr name="TextBox 12" id="12"/>
          <p:cNvSpPr txBox="true"/>
          <p:nvPr/>
        </p:nvSpPr>
        <p:spPr>
          <a:xfrm>
            <a:off x="4620639" y="3572496"/>
            <a:ext cx="3005846" cy="700192"/>
          </a:xfrm>
          <a:prstGeom prst="rect">
            <a:avLst/>
          </a:prstGeom>
          <a:noFill/>
        </p:spPr>
        <p:txBody>
          <a:bodyPr anchor="t" rtlCol="false" vert="horz" wrap="square" tIns="45720" lIns="91440" bIns="45720" rIns="91440">
            <a:spAutoFit/>
          </a:bodyPr>
          <a:lstStyle/>
          <a:p>
            <a:pPr algn="ctr" marL="0">
              <a:lnSpc>
                <a:spcPct val="150000"/>
              </a:lnSpc>
              <a:defRPr/>
            </a:pPr>
            <a:r>
              <a:rPr lang="zh-CN" b="false" i="false" sz="1400" baseline="0" u="none" altLang="en-US">
                <a:solidFill>
                  <a:srgbClr val="FFFFFF"/>
                </a:solidFill>
                <a:latin typeface="微软雅黑"/>
                <a:ea typeface="微软雅黑"/>
              </a:rPr>
              <a:t>应急响应计划应涵盖人员疏散、遇难人员救助与系统修复等多方面，确保在危机情况下，能够高效有序地开展应对工作。</a:t>
            </a:r>
            <a:endParaRPr lang="en-US" sz="1100"/>
          </a:p>
        </p:txBody>
      </p:sp>
      <p:sp>
        <p:nvSpPr>
          <p:cNvPr name="AutoShape 13" id="13"/>
          <p:cNvSpPr/>
          <p:nvPr/>
        </p:nvSpPr>
        <p:spPr>
          <a:xfrm>
            <a:off x="8222072" y="1336599"/>
            <a:ext cx="3457354" cy="4797501"/>
          </a:xfrm>
          <a:prstGeom prst="roundRect">
            <a:avLst>
              <a:gd name="adj" fmla="val 50000"/>
            </a:avLst>
          </a:prstGeom>
          <a:solidFill>
            <a:srgbClr val="F0F0F0">
              <a:alpha val="15000"/>
            </a:srgbClr>
          </a:solidFill>
          <a:ln cap="rnd" cmpd="sng">
            <a:prstDash val="solid"/>
          </a:ln>
        </p:spPr>
        <p:txBody>
          <a:bodyPr vert="horz" rot="0" anchor="ctr" wrap="square" tIns="45720" lIns="91440" bIns="45720" rIns="91440">
            <a:noAutofit/>
          </a:bodyPr>
          <a:p>
            <a:pPr algn="ctr" marL="0"/>
          </a:p>
        </p:txBody>
      </p:sp>
      <p:sp>
        <p:nvSpPr>
          <p:cNvPr name="AutoShape 14" id="14"/>
          <p:cNvSpPr/>
          <p:nvPr/>
        </p:nvSpPr>
        <p:spPr>
          <a:xfrm>
            <a:off x="9338801" y="1649264"/>
            <a:ext cx="1257944" cy="1257944"/>
          </a:xfrm>
          <a:prstGeom prst="ellipse">
            <a:avLst/>
          </a:prstGeom>
          <a:gradFill>
            <a:gsLst>
              <a:gs pos="0">
                <a:srgbClr val="3091CC">
                  <a:lumMod val="60000"/>
                  <a:lumOff val="40000"/>
                </a:srgbClr>
              </a:gs>
              <a:gs pos="50000">
                <a:srgbClr val="3091CC"/>
              </a:gs>
            </a:gsLst>
            <a:lin ang="2700000"/>
          </a:gradFill>
          <a:ln cap="flat" cmpd="sng">
            <a:prstDash val="solid"/>
          </a:ln>
          <a:effectLst>
            <a:outerShdw algn="tl" blurRad="177800" dir="2700000" dist="152400" rotWithShape="false">
              <a:schemeClr val="accent1">
                <a:alpha val="20000"/>
              </a:schemeClr>
            </a:outerShdw>
          </a:effectLst>
        </p:spPr>
        <p:txBody>
          <a:bodyPr vert="horz" anchor="ctr" tIns="45720" lIns="91440" bIns="45720" rIns="91440">
            <a:normAutofit/>
          </a:bodyPr>
          <a:p>
            <a:pPr algn="ctr" marL="0"/>
          </a:p>
        </p:txBody>
      </p:sp>
      <p:sp>
        <p:nvSpPr>
          <p:cNvPr name="Freeform 15" id="15"/>
          <p:cNvSpPr/>
          <p:nvPr/>
        </p:nvSpPr>
        <p:spPr>
          <a:xfrm>
            <a:off x="9751993" y="2098597"/>
            <a:ext cx="431562" cy="359278"/>
          </a:xfrm>
          <a:custGeom>
            <a:avLst/>
            <a:gdLst/>
            <a:ahLst/>
            <a:cxnLst/>
            <a:rect r="r" b="b" t="t" l="l"/>
            <a:pathLst>
              <a:path w="526297" h="438150" stroke="true" fill="norm" extrusionOk="true">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rgbClr val="FFFFFF"/>
          </a:solidFill>
          <a:ln cap="rnd" cmpd="sng">
            <a:prstDash val="solid"/>
          </a:ln>
        </p:spPr>
        <p:txBody>
          <a:bodyPr vert="horz" rot="0" anchor="ctr" wrap="square" tIns="45720" lIns="91440" bIns="45720" rIns="91440">
            <a:prstTxWarp prst="textNoShape">
              <a:avLst/>
            </a:prstTxWarp>
            <a:normAutofit/>
          </a:bodyPr>
          <a:p>
            <a:pPr algn="ctr" marL="0"/>
          </a:p>
        </p:txBody>
      </p:sp>
      <p:sp>
        <p:nvSpPr>
          <p:cNvPr name="TextBox 16" id="16"/>
          <p:cNvSpPr txBox="true"/>
          <p:nvPr/>
        </p:nvSpPr>
        <p:spPr>
          <a:xfrm>
            <a:off x="8433882" y="3070575"/>
            <a:ext cx="3085018" cy="338554"/>
          </a:xfrm>
          <a:prstGeom prst="rect">
            <a:avLst/>
          </a:prstGeom>
          <a:noFill/>
        </p:spPr>
        <p:txBody>
          <a:bodyPr anchor="t" rtlCol="false" vert="horz" wrap="square" tIns="45720" lIns="91440" bIns="45720" rIns="91440">
            <a:spAutoFit/>
          </a:bodyPr>
          <a:lstStyle/>
          <a:p>
            <a:pPr algn="ctr" marL="0">
              <a:lnSpc>
                <a:spcPct val="100000"/>
              </a:lnSpc>
              <a:defRPr/>
            </a:pPr>
            <a:r>
              <a:rPr lang="zh-CN" b="true" i="false" sz="1600" baseline="0" u="none" altLang="en-US">
                <a:solidFill>
                  <a:srgbClr val="FFFFFF"/>
                </a:solidFill>
                <a:latin typeface="微软雅黑"/>
                <a:ea typeface="微软雅黑"/>
              </a:rPr>
              <a:t>教育与训练需求</a:t>
            </a:r>
            <a:endParaRPr lang="en-US" sz="1100"/>
          </a:p>
        </p:txBody>
      </p:sp>
      <p:sp>
        <p:nvSpPr>
          <p:cNvPr name="TextBox 17" id="17"/>
          <p:cNvSpPr txBox="true"/>
          <p:nvPr/>
        </p:nvSpPr>
        <p:spPr>
          <a:xfrm>
            <a:off x="8433882" y="3572496"/>
            <a:ext cx="3085017" cy="700192"/>
          </a:xfrm>
          <a:prstGeom prst="rect">
            <a:avLst/>
          </a:prstGeom>
          <a:noFill/>
        </p:spPr>
        <p:txBody>
          <a:bodyPr anchor="t" rtlCol="false" vert="horz" wrap="square" tIns="45720" lIns="91440" bIns="45720" rIns="91440">
            <a:spAutoFit/>
          </a:bodyPr>
          <a:lstStyle/>
          <a:p>
            <a:pPr algn="ctr" marL="0">
              <a:lnSpc>
                <a:spcPct val="150000"/>
              </a:lnSpc>
              <a:defRPr/>
            </a:pPr>
            <a:r>
              <a:rPr lang="zh-CN" b="false" i="false" sz="1400" baseline="0" u="none" altLang="en-US">
                <a:solidFill>
                  <a:srgbClr val="FFFFFF"/>
                </a:solidFill>
                <a:latin typeface="微软雅黑"/>
                <a:ea typeface="微软雅黑"/>
              </a:rPr>
              <a:t>对于参与建设与运营的人员，需定期开展安全教育与训练，加强应对突发事件的能力，提升整体安全管理水平。</a:t>
            </a:r>
            <a:endParaRPr lang="en-US" sz="1100"/>
          </a:p>
        </p:txBody>
      </p:sp>
    </p:spTree>
  </p:cSld>
  <p:clrMapOvr>
    <a:masterClrMapping/>
  </p:clrMapOvr>
</p:sld>
</file>

<file path=ppt/slides/slide18.xml><?xml version="1.0" encoding="utf-8"?>
<p:sld xmlns:p="http://schemas.openxmlformats.org/presentationml/2006/main" xmlns:a="http://schemas.openxmlformats.org/drawingml/2006/main">
  <p:cSld>
    <p:bg>
      <p:bgPr>
        <a:gradFill>
          <a:gsLst>
            <a:gs pos="0">
              <a:srgbClr val="3091CC"/>
            </a:gs>
            <a:gs pos="100000">
              <a:srgbClr val="3091CC">
                <a:lumMod val="75000"/>
              </a:srgbClr>
            </a:gs>
          </a:gsLst>
          <a:lin ang="2700000"/>
        </a:gradFill>
      </p:bgPr>
    </p:bg>
    <p:spTree>
      <p:nvGrpSpPr>
        <p:cNvPr id="1" name=""/>
        <p:cNvGrpSpPr/>
        <p:nvPr/>
      </p:nvGrpSpPr>
      <p:grpSpPr>
        <a:xfrm>
          <a:off x="0" y="0"/>
          <a:ext cx="0" cy="0"/>
          <a:chOff x="0" y="0"/>
          <a:chExt cx="0" cy="0"/>
        </a:xfrm>
      </p:grpSpPr>
      <p:sp>
        <p:nvSpPr>
          <p:cNvPr name="AutoShape 2" id="2"/>
          <p:cNvSpPr/>
          <p:nvPr>
            <p:ph type="title"/>
          </p:nvPr>
        </p:nvSpPr>
        <p:spPr>
          <a:xfrm>
            <a:off x="5781368" y="2844225"/>
            <a:ext cx="5737531" cy="584775"/>
          </a:xfrm>
        </p:spPr>
        <p:txBody>
          <a:bodyPr vert="horz" anchor="t" wrap="square" tIns="45720" lIns="91440" bIns="45720" rIns="91440">
            <a:spAutoFit/>
          </a:bodyPr>
          <a:p>
            <a:pPr algn="r">
              <a:lnSpc>
                <a:spcPct val="100000"/>
              </a:lnSpc>
              <a:spcBef>
                <a:spcPct val="0"/>
              </a:spcBef>
            </a:pPr>
            <a:r>
              <a:rPr lang="zh-CN" b="true" i="false" sz="3200" baseline="0" u="none" altLang="en-US">
                <a:solidFill>
                  <a:srgbClr val="FFFFFF"/>
                </a:solidFill>
                <a:latin typeface="微软雅黑"/>
                <a:ea typeface="微软雅黑"/>
              </a:rPr>
              <a:t>经济影响与社会接纳</a:t>
            </a:r>
          </a:p>
        </p:txBody>
      </p:sp>
      <p:sp>
        <p:nvSpPr>
          <p:cNvPr name="TextBox 3" id="3"/>
          <p:cNvSpPr txBox="true"/>
          <p:nvPr/>
        </p:nvSpPr>
        <p:spPr>
          <a:xfrm>
            <a:off x="9512000" y="1187698"/>
            <a:ext cx="1441420" cy="1446550"/>
          </a:xfrm>
          <a:prstGeom prst="rect">
            <a:avLst/>
          </a:prstGeom>
          <a:noFill/>
        </p:spPr>
        <p:txBody>
          <a:bodyPr anchor="t" rtlCol="false" vert="horz" wrap="none" tIns="45720" lIns="91440" bIns="45720" rIns="91440">
            <a:spAutoFit/>
          </a:bodyPr>
          <a:lstStyle/>
          <a:p>
            <a:pPr algn="l" marL="0">
              <a:defRPr/>
            </a:pPr>
            <a:r>
              <a:rPr lang="en-US" b="true" i="false" sz="8800" baseline="0" u="none">
                <a:solidFill>
                  <a:srgbClr val="FFFFFF"/>
                </a:solidFill>
                <a:latin typeface="Arial"/>
                <a:ea typeface="Arial"/>
              </a:rPr>
              <a:t>06</a:t>
            </a:r>
            <a:endParaRPr lang="en-US" sz="1100"/>
          </a:p>
        </p:txBody>
      </p:sp>
      <p:sp>
        <p:nvSpPr>
          <p:cNvPr name="TextBox 4" id="4"/>
          <p:cNvSpPr txBox="true"/>
          <p:nvPr/>
        </p:nvSpPr>
        <p:spPr>
          <a:xfrm>
            <a:off x="10953420" y="1165347"/>
            <a:ext cx="498855" cy="1446550"/>
          </a:xfrm>
          <a:prstGeom prst="rect">
            <a:avLst/>
          </a:prstGeom>
          <a:noFill/>
        </p:spPr>
        <p:txBody>
          <a:bodyPr anchor="t" rtlCol="false" vert="horz" wrap="none" tIns="45720" lIns="91440" bIns="45720" rIns="91440">
            <a:spAutoFit/>
          </a:bodyPr>
          <a:lstStyle/>
          <a:p>
            <a:pPr algn="l" marL="0">
              <a:defRPr/>
            </a:pPr>
            <a:r>
              <a:rPr lang="en-US" b="true" i="false" sz="8800" baseline="0" u="none">
                <a:solidFill>
                  <a:srgbClr val="FFFFFF"/>
                </a:solidFill>
                <a:latin typeface="Arial"/>
                <a:ea typeface="Arial"/>
              </a:rPr>
              <a:t>.</a:t>
            </a:r>
            <a:endParaRPr lang="en-US" sz="1100"/>
          </a:p>
        </p:txBody>
      </p:sp>
    </p:spTree>
  </p:cSld>
  <p:clrMapOvr>
    <a:masterClrMapping/>
  </p:clrMapOvr>
</p:sld>
</file>

<file path=ppt/slides/slide19.xml><?xml version="1.0" encoding="utf-8"?>
<p:sld xmlns:p="http://schemas.openxmlformats.org/presentationml/2006/main" xmlns:a="http://schemas.openxmlformats.org/drawingml/2006/main">
  <p:cSld>
    <p:bg>
      <p:bgPr>
        <a:gradFill>
          <a:gsLst>
            <a:gs pos="0">
              <a:srgbClr val="3091CC">
                <a:lumMod val="75000"/>
              </a:srgbClr>
            </a:gs>
            <a:gs pos="72000">
              <a:srgbClr val="3091CC">
                <a:lumMod val="50000"/>
              </a:srgbClr>
            </a:gs>
          </a:gsLst>
          <a:lin ang="2700000"/>
        </a:gradFill>
      </p:bgPr>
    </p:bg>
    <p:spTree>
      <p:nvGrpSpPr>
        <p:cNvPr id="1" name=""/>
        <p:cNvGrpSpPr/>
        <p:nvPr/>
      </p:nvGrpSpPr>
      <p:grpSpPr>
        <a:xfrm>
          <a:off x="0" y="0"/>
          <a:ext cx="0" cy="0"/>
          <a:chOff x="0" y="0"/>
          <a:chExt cx="0" cy="0"/>
        </a:xfrm>
      </p:grpSpPr>
      <p:sp>
        <p:nvSpPr>
          <p:cNvPr name="AutoShape 2" id="2"/>
          <p:cNvSpPr/>
          <p:nvPr>
            <p:ph type="title"/>
          </p:nvPr>
        </p:nvSpPr>
        <p:spPr>
          <a:xfrm>
            <a:off x="660400" y="128587"/>
            <a:ext cx="10858500" cy="900112"/>
          </a:xfrm>
        </p:spPr>
        <p:txBody>
          <a:bodyPr vert="horz" anchor="b" tIns="45720" lIns="91440" bIns="45720" rIns="91440">
            <a:normAutofit/>
          </a:bodyPr>
          <a:p>
            <a:pPr algn="l">
              <a:lnSpc>
                <a:spcPct val="100000"/>
              </a:lnSpc>
              <a:spcBef>
                <a:spcPct val="0"/>
              </a:spcBef>
            </a:pPr>
            <a:r>
              <a:rPr lang="zh-CN" b="true" i="false" sz="2800" baseline="0" u="none" altLang="en-US">
                <a:solidFill>
                  <a:srgbClr val="FFFFFF"/>
                </a:solidFill>
                <a:latin typeface="微软雅黑"/>
                <a:ea typeface="微软雅黑"/>
              </a:rPr>
              <a:t>项目资金架构</a:t>
            </a:r>
          </a:p>
        </p:txBody>
      </p:sp>
      <p:sp>
        <p:nvSpPr>
          <p:cNvPr name="AutoShape 3" id="3"/>
          <p:cNvSpPr/>
          <p:nvPr/>
        </p:nvSpPr>
        <p:spPr>
          <a:xfrm>
            <a:off x="660400" y="1655656"/>
            <a:ext cx="3310495" cy="3745019"/>
          </a:xfrm>
          <a:prstGeom prst="roundRect">
            <a:avLst>
              <a:gd name="adj" fmla="val 3000"/>
            </a:avLst>
          </a:prstGeom>
          <a:solidFill>
            <a:schemeClr val="accent2">
              <a:alpha val="40000"/>
              <a:lumMod val="20000"/>
              <a:lumOff val="80000"/>
            </a:schemeClr>
          </a:solidFill>
          <a:ln cap="flat" cmpd="sng">
            <a:prstDash val="solid"/>
          </a:ln>
        </p:spPr>
        <p:txBody>
          <a:bodyPr vert="horz" anchor="ctr" tIns="45720" lIns="91440" bIns="45720" rIns="91440">
            <a:normAutofit/>
          </a:bodyPr>
          <a:p>
            <a:pPr algn="ctr" marL="0"/>
          </a:p>
        </p:txBody>
      </p:sp>
      <p:sp>
        <p:nvSpPr>
          <p:cNvPr name="TextBox 4" id="4"/>
          <p:cNvSpPr txBox="true"/>
          <p:nvPr/>
        </p:nvSpPr>
        <p:spPr>
          <a:xfrm>
            <a:off x="890261" y="1941561"/>
            <a:ext cx="2963209" cy="338554"/>
          </a:xfrm>
          <a:prstGeom prst="rect">
            <a:avLst/>
          </a:prstGeom>
          <a:noFill/>
        </p:spPr>
        <p:txBody>
          <a:bodyPr anchor="ctr" rtlCol="false" vert="horz" wrap="square" tIns="45720" lIns="91440" bIns="45720" rIns="91440">
            <a:spAutoFit/>
          </a:bodyPr>
          <a:lstStyle/>
          <a:p>
            <a:pPr algn="l" marL="0">
              <a:defRPr/>
            </a:pPr>
            <a:r>
              <a:rPr lang="zh-CN" b="true" i="false" sz="1600" baseline="0" u="none" altLang="en-US">
                <a:solidFill>
                  <a:srgbClr val="FFFFFF"/>
                </a:solidFill>
                <a:latin typeface="微软雅黑"/>
                <a:ea typeface="微软雅黑"/>
              </a:rPr>
              <a:t>投资预算解析</a:t>
            </a:r>
            <a:endParaRPr lang="en-US" sz="1100"/>
          </a:p>
        </p:txBody>
      </p:sp>
      <p:sp>
        <p:nvSpPr>
          <p:cNvPr name="TextBox 5" id="5"/>
          <p:cNvSpPr txBox="true"/>
          <p:nvPr/>
        </p:nvSpPr>
        <p:spPr>
          <a:xfrm>
            <a:off x="890752" y="2601379"/>
            <a:ext cx="2963210" cy="328551"/>
          </a:xfrm>
          <a:prstGeom prst="rect">
            <a:avLst/>
          </a:prstGeom>
          <a:noFill/>
        </p:spPr>
        <p:txBody>
          <a:bodyPr anchor="t" rtlCol="false" vert="horz" wrap="square" tIns="45720" lIns="91440" bIns="45720" rIns="91440">
            <a:spAutoFit/>
          </a:bodyPr>
          <a:lstStyle/>
          <a:p>
            <a:pPr algn="l" fontAlgn="auto" indent="0" marR="0" marL="0">
              <a:lnSpc>
                <a:spcPct val="120000"/>
              </a:lnSpc>
              <a:spcBef>
                <a:spcPct val="0"/>
              </a:spcBef>
              <a:spcAft>
                <a:spcPct val="0"/>
              </a:spcAft>
              <a:defRPr/>
            </a:pPr>
            <a:r>
              <a:rPr lang="zh-CN" b="false" i="false" sz="1400" baseline="0" u="none" altLang="en-US">
                <a:ln/>
                <a:solidFill>
                  <a:srgbClr val="FFFFFF"/>
                </a:solidFill>
                <a:latin typeface="微软雅黑"/>
                <a:ea typeface="微软雅黑"/>
              </a:rPr>
              <a:t>太空电梯项目需制定详尽的投资预算，涵盖设计、材料采购、建设及运营等方面，确保项目在资金上的合理性与可行性。</a:t>
            </a:r>
            <a:endParaRPr lang="en-US" sz="1100"/>
          </a:p>
        </p:txBody>
      </p:sp>
      <p:sp>
        <p:nvSpPr>
          <p:cNvPr name="AutoShape 6" id="6"/>
          <p:cNvSpPr/>
          <p:nvPr/>
        </p:nvSpPr>
        <p:spPr>
          <a:xfrm rot="5400000">
            <a:off x="560822" y="2094774"/>
            <a:ext cx="304158" cy="95759"/>
          </a:xfrm>
          <a:prstGeom prst="round2SameRect">
            <a:avLst/>
          </a:prstGeom>
          <a:solidFill>
            <a:schemeClr val="accent2"/>
          </a:solidFill>
          <a:ln cap="flat" cmpd="sng">
            <a:prstDash val="solid"/>
          </a:ln>
        </p:spPr>
        <p:txBody>
          <a:bodyPr vert="horz" anchor="ctr" tIns="45720" lIns="91440" bIns="45720" rIns="91440">
            <a:normAutofit/>
          </a:bodyPr>
          <a:p>
            <a:pPr algn="ctr" marL="0"/>
          </a:p>
        </p:txBody>
      </p:sp>
      <p:sp>
        <p:nvSpPr>
          <p:cNvPr name="AutoShape 7" id="7"/>
          <p:cNvSpPr/>
          <p:nvPr/>
        </p:nvSpPr>
        <p:spPr>
          <a:xfrm>
            <a:off x="4410319" y="1655656"/>
            <a:ext cx="3310495" cy="3745019"/>
          </a:xfrm>
          <a:prstGeom prst="roundRect">
            <a:avLst>
              <a:gd name="adj" fmla="val 3000"/>
            </a:avLst>
          </a:prstGeom>
          <a:solidFill>
            <a:schemeClr val="accent4">
              <a:alpha val="40000"/>
              <a:lumMod val="20000"/>
              <a:lumOff val="80000"/>
            </a:schemeClr>
          </a:solidFill>
          <a:ln cap="flat" cmpd="sng">
            <a:prstDash val="solid"/>
          </a:ln>
        </p:spPr>
        <p:txBody>
          <a:bodyPr vert="horz" anchor="ctr" tIns="45720" lIns="91440" bIns="45720" rIns="91440">
            <a:normAutofit/>
          </a:bodyPr>
          <a:p>
            <a:pPr algn="ctr" marL="0"/>
          </a:p>
        </p:txBody>
      </p:sp>
      <p:sp>
        <p:nvSpPr>
          <p:cNvPr name="TextBox 8" id="8"/>
          <p:cNvSpPr txBox="true"/>
          <p:nvPr/>
        </p:nvSpPr>
        <p:spPr>
          <a:xfrm>
            <a:off x="4640180" y="1941561"/>
            <a:ext cx="2963209" cy="338554"/>
          </a:xfrm>
          <a:prstGeom prst="rect">
            <a:avLst/>
          </a:prstGeom>
          <a:noFill/>
        </p:spPr>
        <p:txBody>
          <a:bodyPr anchor="ctr" rtlCol="false" vert="horz" wrap="square" tIns="45720" lIns="91440" bIns="45720" rIns="91440">
            <a:spAutoFit/>
          </a:bodyPr>
          <a:lstStyle/>
          <a:p>
            <a:pPr algn="l" marL="0">
              <a:defRPr/>
            </a:pPr>
            <a:r>
              <a:rPr lang="zh-CN" b="true" i="false" sz="1600" baseline="0" u="none" altLang="en-US">
                <a:solidFill>
                  <a:srgbClr val="FFFFFF"/>
                </a:solidFill>
                <a:latin typeface="微软雅黑"/>
                <a:ea typeface="微软雅黑"/>
              </a:rPr>
              <a:t>融资模式分析</a:t>
            </a:r>
            <a:endParaRPr lang="en-US" sz="1100"/>
          </a:p>
        </p:txBody>
      </p:sp>
      <p:sp>
        <p:nvSpPr>
          <p:cNvPr name="TextBox 9" id="9"/>
          <p:cNvSpPr txBox="true"/>
          <p:nvPr/>
        </p:nvSpPr>
        <p:spPr>
          <a:xfrm>
            <a:off x="4640671" y="2601379"/>
            <a:ext cx="2963210" cy="328551"/>
          </a:xfrm>
          <a:prstGeom prst="rect">
            <a:avLst/>
          </a:prstGeom>
          <a:noFill/>
        </p:spPr>
        <p:txBody>
          <a:bodyPr anchor="t" rtlCol="false" vert="horz" wrap="square" tIns="45720" lIns="91440" bIns="45720" rIns="91440">
            <a:spAutoFit/>
          </a:bodyPr>
          <a:lstStyle/>
          <a:p>
            <a:pPr algn="l" fontAlgn="auto" indent="0" marR="0" marL="0">
              <a:lnSpc>
                <a:spcPct val="120000"/>
              </a:lnSpc>
              <a:spcBef>
                <a:spcPct val="0"/>
              </a:spcBef>
              <a:spcAft>
                <a:spcPct val="0"/>
              </a:spcAft>
              <a:defRPr/>
            </a:pPr>
            <a:r>
              <a:rPr lang="zh-CN" b="false" i="false" sz="1400" baseline="0" u="none" altLang="en-US">
                <a:ln/>
                <a:solidFill>
                  <a:srgbClr val="FFFFFF"/>
                </a:solidFill>
                <a:latin typeface="微软雅黑"/>
                <a:ea typeface="微软雅黑"/>
              </a:rPr>
              <a:t>各种融资模式的综合比较，可以为太空电梯的资金需求提供多样化的选择，包括政府资助、私营投资及国际合作等渠道。</a:t>
            </a:r>
            <a:endParaRPr lang="en-US" sz="1100"/>
          </a:p>
        </p:txBody>
      </p:sp>
      <p:sp>
        <p:nvSpPr>
          <p:cNvPr name="AutoShape 10" id="10"/>
          <p:cNvSpPr/>
          <p:nvPr/>
        </p:nvSpPr>
        <p:spPr>
          <a:xfrm rot="5400000">
            <a:off x="4310741" y="2094774"/>
            <a:ext cx="304158" cy="95759"/>
          </a:xfrm>
          <a:prstGeom prst="round2SameRect">
            <a:avLst/>
          </a:prstGeom>
          <a:solidFill>
            <a:schemeClr val="accent4"/>
          </a:solidFill>
          <a:ln cap="flat" cmpd="sng">
            <a:prstDash val="solid"/>
          </a:ln>
        </p:spPr>
        <p:txBody>
          <a:bodyPr vert="horz" anchor="ctr" tIns="45720" lIns="91440" bIns="45720" rIns="91440">
            <a:normAutofit/>
          </a:bodyPr>
          <a:p>
            <a:pPr algn="ctr" marL="0"/>
          </a:p>
        </p:txBody>
      </p:sp>
      <p:sp>
        <p:nvSpPr>
          <p:cNvPr name="AutoShape 11" id="11"/>
          <p:cNvSpPr/>
          <p:nvPr/>
        </p:nvSpPr>
        <p:spPr>
          <a:xfrm>
            <a:off x="8160238" y="1655656"/>
            <a:ext cx="3310495" cy="3745019"/>
          </a:xfrm>
          <a:prstGeom prst="roundRect">
            <a:avLst>
              <a:gd name="adj" fmla="val 3000"/>
            </a:avLst>
          </a:prstGeom>
          <a:solidFill>
            <a:schemeClr val="accent2">
              <a:alpha val="40000"/>
              <a:lumMod val="20000"/>
              <a:lumOff val="80000"/>
            </a:schemeClr>
          </a:solidFill>
          <a:ln cap="flat" cmpd="sng">
            <a:prstDash val="solid"/>
          </a:ln>
        </p:spPr>
        <p:txBody>
          <a:bodyPr vert="horz" anchor="ctr" tIns="45720" lIns="91440" bIns="45720" rIns="91440">
            <a:normAutofit/>
          </a:bodyPr>
          <a:p>
            <a:pPr algn="ctr" marL="0"/>
          </a:p>
        </p:txBody>
      </p:sp>
      <p:sp>
        <p:nvSpPr>
          <p:cNvPr name="TextBox 12" id="12"/>
          <p:cNvSpPr txBox="true"/>
          <p:nvPr/>
        </p:nvSpPr>
        <p:spPr>
          <a:xfrm>
            <a:off x="8390099" y="1988053"/>
            <a:ext cx="2963209" cy="338554"/>
          </a:xfrm>
          <a:prstGeom prst="rect">
            <a:avLst/>
          </a:prstGeom>
          <a:noFill/>
        </p:spPr>
        <p:txBody>
          <a:bodyPr anchor="ctr" rtlCol="false" vert="horz" wrap="square" tIns="45720" lIns="91440" bIns="45720" rIns="91440">
            <a:spAutoFit/>
          </a:bodyPr>
          <a:lstStyle/>
          <a:p>
            <a:pPr algn="l" marL="0">
              <a:defRPr/>
            </a:pPr>
            <a:r>
              <a:rPr lang="zh-CN" b="true" i="false" sz="1600" baseline="0" u="none" altLang="en-US">
                <a:solidFill>
                  <a:srgbClr val="FFFFFF"/>
                </a:solidFill>
                <a:latin typeface="微软雅黑"/>
                <a:ea typeface="微软雅黑"/>
              </a:rPr>
              <a:t>国际合作的机会</a:t>
            </a:r>
            <a:endParaRPr lang="en-US" sz="1100"/>
          </a:p>
        </p:txBody>
      </p:sp>
      <p:sp>
        <p:nvSpPr>
          <p:cNvPr name="TextBox 13" id="13"/>
          <p:cNvSpPr txBox="true"/>
          <p:nvPr/>
        </p:nvSpPr>
        <p:spPr>
          <a:xfrm>
            <a:off x="8390590" y="2601379"/>
            <a:ext cx="2963210" cy="328551"/>
          </a:xfrm>
          <a:prstGeom prst="rect">
            <a:avLst/>
          </a:prstGeom>
          <a:noFill/>
        </p:spPr>
        <p:txBody>
          <a:bodyPr anchor="t" rtlCol="false" vert="horz" wrap="square" tIns="45720" lIns="91440" bIns="45720" rIns="91440">
            <a:spAutoFit/>
          </a:bodyPr>
          <a:lstStyle/>
          <a:p>
            <a:pPr algn="l" fontAlgn="auto" indent="0" marR="0" marL="0">
              <a:lnSpc>
                <a:spcPct val="120000"/>
              </a:lnSpc>
              <a:spcBef>
                <a:spcPct val="0"/>
              </a:spcBef>
              <a:spcAft>
                <a:spcPct val="0"/>
              </a:spcAft>
              <a:defRPr/>
            </a:pPr>
            <a:r>
              <a:rPr lang="zh-CN" b="false" i="false" sz="1400" baseline="0" u="none" altLang="en-US">
                <a:ln/>
                <a:solidFill>
                  <a:srgbClr val="FFFFFF"/>
                </a:solidFill>
                <a:latin typeface="微软雅黑"/>
                <a:ea typeface="微软雅黑"/>
              </a:rPr>
              <a:t>在全球范围内，太空电梯项目的推进可以吸引国际间的跨国合作，各国技术与资金的联合将为项目提供更为广泛的支持。</a:t>
            </a:r>
            <a:endParaRPr lang="en-US" sz="1100"/>
          </a:p>
        </p:txBody>
      </p:sp>
      <p:sp>
        <p:nvSpPr>
          <p:cNvPr name="AutoShape 14" id="14"/>
          <p:cNvSpPr/>
          <p:nvPr/>
        </p:nvSpPr>
        <p:spPr>
          <a:xfrm rot="5400000">
            <a:off x="8060660" y="2094774"/>
            <a:ext cx="304158" cy="95759"/>
          </a:xfrm>
          <a:prstGeom prst="round2SameRect">
            <a:avLst/>
          </a:prstGeom>
          <a:solidFill>
            <a:schemeClr val="accent2"/>
          </a:solidFill>
          <a:ln cap="flat" cmpd="sng">
            <a:prstDash val="solid"/>
          </a:ln>
        </p:spPr>
        <p:txBody>
          <a:bodyPr vert="horz" anchor="ctr" tIns="45720" lIns="91440" bIns="45720" rIns="91440">
            <a:normAutofit/>
          </a:bodyPr>
          <a:p>
            <a:pPr algn="ctr" marL="0"/>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a:gsLst>
            <a:gs pos="0">
              <a:srgbClr val="3091CC">
                <a:lumMod val="75000"/>
              </a:srgbClr>
            </a:gs>
            <a:gs pos="72000">
              <a:srgbClr val="3091CC">
                <a:lumMod val="5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a:off x="0" y="-21977"/>
            <a:ext cx="7372349" cy="1705531"/>
          </a:xfrm>
          <a:custGeom>
            <a:avLst/>
            <a:gdLst/>
            <a:ahLst/>
            <a:cxnLst/>
            <a:rect r="r" b="b" t="t" l="l"/>
            <a:pathLst>
              <a:path w="10616543" h="2456048" stroke="true" fill="norm" extrusionOk="true">
                <a:moveTo>
                  <a:pt x="0" y="0"/>
                </a:moveTo>
                <a:lnTo>
                  <a:pt x="9345881" y="0"/>
                </a:lnTo>
                <a:lnTo>
                  <a:pt x="9345881" y="3910"/>
                </a:lnTo>
                <a:lnTo>
                  <a:pt x="9423310" y="0"/>
                </a:lnTo>
                <a:cubicBezTo>
                  <a:pt x="10082314" y="0"/>
                  <a:pt x="10616543" y="534229"/>
                  <a:pt x="10616543" y="1193233"/>
                </a:cubicBezTo>
                <a:lnTo>
                  <a:pt x="10616543" y="1262815"/>
                </a:lnTo>
                <a:cubicBezTo>
                  <a:pt x="10616543" y="1921819"/>
                  <a:pt x="10082314" y="2456048"/>
                  <a:pt x="9423310" y="2456048"/>
                </a:cubicBezTo>
                <a:lnTo>
                  <a:pt x="9345881" y="2452138"/>
                </a:lnTo>
                <a:lnTo>
                  <a:pt x="9345881" y="2456048"/>
                </a:lnTo>
                <a:lnTo>
                  <a:pt x="0" y="2456048"/>
                </a:lnTo>
                <a:close/>
              </a:path>
            </a:pathLst>
          </a:custGeom>
          <a:blipFill>
            <a:blip r:embed="rId2"/>
            <a:stretch>
              <a:fillRect t="-74050" l="0" b="-72956" r="0"/>
            </a:stretch>
          </a:blipFill>
          <a:ln cap="flat" cmpd="sng">
            <a:prstDash val="solid"/>
          </a:ln>
        </p:spPr>
        <p:txBody>
          <a:bodyPr vert="horz" rot="0" anchor="t" wrap="square" tIns="45720" lIns="91440" bIns="45720" rIns="91440">
            <a:prstTxWarp prst="textNoShape">
              <a:avLst/>
            </a:prstTxWarp>
            <a:noAutofit/>
          </a:bodyPr>
          <a:p>
            <a:pPr algn="ctr" marL="0"/>
          </a:p>
        </p:txBody>
      </p:sp>
      <p:sp>
        <p:nvSpPr>
          <p:cNvPr name="AutoShape 3" id="3"/>
          <p:cNvSpPr/>
          <p:nvPr>
            <p:ph type="title" idx="4294967295"/>
          </p:nvPr>
        </p:nvSpPr>
        <p:spPr>
          <a:xfrm>
            <a:off x="-12700" y="374519"/>
            <a:ext cx="5165725" cy="900113"/>
          </a:xfrm>
        </p:spPr>
        <p:txBody>
          <a:bodyPr vert="horz" anchor="b" tIns="45720" lIns="91440" bIns="45720" rIns="91440">
            <a:normAutofit/>
          </a:bodyPr>
          <a:p>
            <a:pPr algn="l">
              <a:lnSpc>
                <a:spcPct val="100000"/>
              </a:lnSpc>
              <a:spcBef>
                <a:spcPct val="0"/>
              </a:spcBef>
            </a:pPr>
            <a:r>
              <a:rPr lang="zh-CN" b="true" i="false" sz="4400" baseline="0" u="none" altLang="en-US">
                <a:solidFill>
                  <a:srgbClr val="FFFFFF"/>
                </a:solidFill>
                <a:latin typeface="微软雅黑"/>
                <a:ea typeface="微软雅黑"/>
              </a:rPr>
              <a:t>目录</a:t>
            </a:r>
          </a:p>
        </p:txBody>
      </p:sp>
      <p:sp>
        <p:nvSpPr>
          <p:cNvPr name="TextBox 4" id="4"/>
          <p:cNvSpPr txBox="true"/>
          <p:nvPr/>
        </p:nvSpPr>
        <p:spPr>
          <a:xfrm>
            <a:off x="6280723" y="3892448"/>
            <a:ext cx="2149864" cy="369332"/>
          </a:xfrm>
          <a:prstGeom prst="rect">
            <a:avLst/>
          </a:prstGeom>
          <a:noFill/>
        </p:spPr>
        <p:txBody>
          <a:bodyPr anchor="t" rtlCol="false" vert="horz" wrap="square" tIns="45720" lIns="91440" bIns="45720" rIns="91440">
            <a:spAutoFit/>
          </a:bodyPr>
          <a:lstStyle/>
          <a:p>
            <a:pPr algn="l" marL="0">
              <a:defRPr/>
            </a:pPr>
            <a:r>
              <a:rPr lang="zh-CN" b="false" i="false" sz="1800" baseline="0" u="none" altLang="en-US">
                <a:solidFill>
                  <a:srgbClr val="FFFFFF"/>
                </a:solidFill>
                <a:latin typeface="微软雅黑"/>
                <a:ea typeface="微软雅黑"/>
              </a:rPr>
              <a:t>能源与动力体系</a:t>
            </a:r>
            <a:endParaRPr lang="en-US" sz="1100"/>
          </a:p>
        </p:txBody>
      </p:sp>
      <p:sp>
        <p:nvSpPr>
          <p:cNvPr name="TextBox 5" id="5"/>
          <p:cNvSpPr txBox="true"/>
          <p:nvPr/>
        </p:nvSpPr>
        <p:spPr>
          <a:xfrm>
            <a:off x="6280723" y="3154517"/>
            <a:ext cx="2149864" cy="707886"/>
          </a:xfrm>
          <a:prstGeom prst="rect">
            <a:avLst/>
          </a:prstGeom>
          <a:noFill/>
        </p:spPr>
        <p:txBody>
          <a:bodyPr anchor="t" rtlCol="false" vert="horz" wrap="square" tIns="45720" lIns="91440" bIns="45720" rIns="91440">
            <a:spAutoFit/>
          </a:bodyPr>
          <a:lstStyle/>
          <a:p>
            <a:pPr algn="l" marL="0">
              <a:defRPr/>
            </a:pPr>
            <a:r>
              <a:rPr lang="en-US" b="true" i="true" sz="4000" baseline="0" u="none">
                <a:solidFill>
                  <a:srgbClr val="FFFFFF"/>
                </a:solidFill>
                <a:latin typeface="Arial"/>
                <a:ea typeface="Arial"/>
              </a:rPr>
              <a:t>03.</a:t>
            </a:r>
            <a:endParaRPr lang="en-US" sz="1100"/>
          </a:p>
        </p:txBody>
      </p:sp>
      <p:sp>
        <p:nvSpPr>
          <p:cNvPr name="AutoShape 6" id="6"/>
          <p:cNvSpPr/>
          <p:nvPr/>
        </p:nvSpPr>
        <p:spPr>
          <a:xfrm>
            <a:off x="6280721" y="4591606"/>
            <a:ext cx="2149865" cy="151240"/>
          </a:xfrm>
          <a:prstGeom prst="rect">
            <a:avLst/>
          </a:prstGeom>
          <a:solidFill>
            <a:schemeClr val="accent2"/>
          </a:solidFill>
          <a:ln cap="rnd" cmpd="sng">
            <a:prstDash val="solid"/>
          </a:ln>
        </p:spPr>
        <p:txBody>
          <a:bodyPr vert="horz" rot="0" anchor="ctr" wrap="square" tIns="45720" lIns="91440" bIns="45720" rIns="91440">
            <a:prstTxWarp prst="textNoShape">
              <a:avLst/>
            </a:prstTxWarp>
            <a:normAutofit/>
          </a:bodyPr>
          <a:p>
            <a:pPr algn="ctr" marL="0"/>
          </a:p>
        </p:txBody>
      </p:sp>
      <p:sp>
        <p:nvSpPr>
          <p:cNvPr name="TextBox 7" id="7"/>
          <p:cNvSpPr txBox="true"/>
          <p:nvPr/>
        </p:nvSpPr>
        <p:spPr>
          <a:xfrm>
            <a:off x="660400" y="2444003"/>
            <a:ext cx="2149864" cy="369332"/>
          </a:xfrm>
          <a:prstGeom prst="rect">
            <a:avLst/>
          </a:prstGeom>
          <a:noFill/>
        </p:spPr>
        <p:txBody>
          <a:bodyPr anchor="t" rtlCol="false" vert="horz" wrap="square" tIns="45720" lIns="91440" bIns="45720" rIns="91440">
            <a:spAutoFit/>
          </a:bodyPr>
          <a:lstStyle/>
          <a:p>
            <a:pPr algn="l" marL="0">
              <a:defRPr/>
            </a:pPr>
            <a:r>
              <a:rPr lang="zh-CN" b="false" i="false" sz="1800" baseline="0" u="none" altLang="en-US">
                <a:solidFill>
                  <a:srgbClr val="FFFFFF"/>
                </a:solidFill>
                <a:latin typeface="微软雅黑"/>
                <a:ea typeface="微软雅黑"/>
              </a:rPr>
              <a:t>太空电梯概述</a:t>
            </a:r>
            <a:endParaRPr lang="en-US" sz="1100"/>
          </a:p>
        </p:txBody>
      </p:sp>
      <p:sp>
        <p:nvSpPr>
          <p:cNvPr name="TextBox 8" id="8"/>
          <p:cNvSpPr txBox="true"/>
          <p:nvPr/>
        </p:nvSpPr>
        <p:spPr>
          <a:xfrm>
            <a:off x="660400" y="1706072"/>
            <a:ext cx="2149864" cy="707886"/>
          </a:xfrm>
          <a:prstGeom prst="rect">
            <a:avLst/>
          </a:prstGeom>
          <a:noFill/>
        </p:spPr>
        <p:txBody>
          <a:bodyPr anchor="t" rtlCol="false" vert="horz" wrap="square" tIns="45720" lIns="91440" bIns="45720" rIns="91440">
            <a:spAutoFit/>
          </a:bodyPr>
          <a:lstStyle/>
          <a:p>
            <a:pPr algn="l" marL="0">
              <a:defRPr/>
            </a:pPr>
            <a:r>
              <a:rPr lang="en-US" b="true" i="true" sz="4000" baseline="0" u="none">
                <a:solidFill>
                  <a:srgbClr val="FFFFFF"/>
                </a:solidFill>
                <a:latin typeface="Arial"/>
                <a:ea typeface="Arial"/>
              </a:rPr>
              <a:t>01.</a:t>
            </a:r>
            <a:endParaRPr lang="en-US" sz="1100"/>
          </a:p>
        </p:txBody>
      </p:sp>
      <p:sp>
        <p:nvSpPr>
          <p:cNvPr name="AutoShape 9" id="9"/>
          <p:cNvSpPr/>
          <p:nvPr/>
        </p:nvSpPr>
        <p:spPr>
          <a:xfrm>
            <a:off x="660400" y="3143161"/>
            <a:ext cx="2149865" cy="151240"/>
          </a:xfrm>
          <a:prstGeom prst="rect">
            <a:avLst/>
          </a:prstGeom>
          <a:solidFill>
            <a:schemeClr val="accent2"/>
          </a:solidFill>
          <a:ln cap="rnd" cmpd="sng">
            <a:prstDash val="solid"/>
          </a:ln>
        </p:spPr>
        <p:txBody>
          <a:bodyPr vert="horz" rot="0" anchor="ctr" wrap="square" tIns="45720" lIns="91440" bIns="45720" rIns="91440">
            <a:prstTxWarp prst="textNoShape">
              <a:avLst/>
            </a:prstTxWarp>
            <a:normAutofit/>
          </a:bodyPr>
          <a:p>
            <a:pPr algn="ctr" marL="0"/>
          </a:p>
        </p:txBody>
      </p:sp>
      <p:sp>
        <p:nvSpPr>
          <p:cNvPr name="TextBox 10" id="10"/>
          <p:cNvSpPr txBox="true"/>
          <p:nvPr/>
        </p:nvSpPr>
        <p:spPr>
          <a:xfrm>
            <a:off x="3445336" y="2444003"/>
            <a:ext cx="2149864" cy="369332"/>
          </a:xfrm>
          <a:prstGeom prst="rect">
            <a:avLst/>
          </a:prstGeom>
          <a:noFill/>
        </p:spPr>
        <p:txBody>
          <a:bodyPr anchor="t" rtlCol="false" vert="horz" wrap="square" tIns="45720" lIns="91440" bIns="45720" rIns="91440">
            <a:spAutoFit/>
          </a:bodyPr>
          <a:lstStyle/>
          <a:p>
            <a:pPr algn="l" marL="0">
              <a:defRPr/>
            </a:pPr>
            <a:r>
              <a:rPr lang="zh-CN" b="false" i="false" sz="1800" baseline="0" u="none" altLang="en-US">
                <a:solidFill>
                  <a:srgbClr val="FFFFFF"/>
                </a:solidFill>
                <a:latin typeface="微软雅黑"/>
                <a:ea typeface="微软雅黑"/>
              </a:rPr>
              <a:t>材料选择与技术挑战</a:t>
            </a:r>
            <a:endParaRPr lang="en-US" sz="1100"/>
          </a:p>
        </p:txBody>
      </p:sp>
      <p:sp>
        <p:nvSpPr>
          <p:cNvPr name="TextBox 11" id="11"/>
          <p:cNvSpPr txBox="true"/>
          <p:nvPr/>
        </p:nvSpPr>
        <p:spPr>
          <a:xfrm>
            <a:off x="3445336" y="1706072"/>
            <a:ext cx="2149864" cy="707886"/>
          </a:xfrm>
          <a:prstGeom prst="rect">
            <a:avLst/>
          </a:prstGeom>
          <a:noFill/>
        </p:spPr>
        <p:txBody>
          <a:bodyPr anchor="t" rtlCol="false" vert="horz" wrap="square" tIns="45720" lIns="91440" bIns="45720" rIns="91440">
            <a:spAutoFit/>
          </a:bodyPr>
          <a:lstStyle/>
          <a:p>
            <a:pPr algn="l" marL="0">
              <a:defRPr/>
            </a:pPr>
            <a:r>
              <a:rPr lang="en-US" b="true" i="true" sz="4000" baseline="0" u="none">
                <a:solidFill>
                  <a:srgbClr val="FFFFFF"/>
                </a:solidFill>
                <a:latin typeface="Arial"/>
                <a:ea typeface="Arial"/>
              </a:rPr>
              <a:t>02.</a:t>
            </a:r>
            <a:endParaRPr lang="en-US" sz="1100"/>
          </a:p>
        </p:txBody>
      </p:sp>
      <p:sp>
        <p:nvSpPr>
          <p:cNvPr name="AutoShape 12" id="12"/>
          <p:cNvSpPr/>
          <p:nvPr/>
        </p:nvSpPr>
        <p:spPr>
          <a:xfrm>
            <a:off x="3445335" y="3143161"/>
            <a:ext cx="2149865" cy="151240"/>
          </a:xfrm>
          <a:prstGeom prst="rect">
            <a:avLst/>
          </a:prstGeom>
          <a:solidFill>
            <a:schemeClr val="accent2"/>
          </a:solidFill>
          <a:ln cap="rnd" cmpd="sng">
            <a:prstDash val="solid"/>
          </a:ln>
        </p:spPr>
        <p:txBody>
          <a:bodyPr vert="horz" rot="0" anchor="ctr" wrap="square" tIns="45720" lIns="91440" bIns="45720" rIns="91440">
            <a:prstTxWarp prst="textNoShape">
              <a:avLst/>
            </a:prstTxWarp>
            <a:normAutofit/>
          </a:bodyPr>
          <a:p>
            <a:pPr algn="ctr" marL="0"/>
          </a:p>
        </p:txBody>
      </p:sp>
      <p:sp>
        <p:nvSpPr>
          <p:cNvPr name="TextBox 13" id="13"/>
          <p:cNvSpPr txBox="true"/>
          <p:nvPr/>
        </p:nvSpPr>
        <p:spPr>
          <a:xfrm>
            <a:off x="9065661" y="3892448"/>
            <a:ext cx="2149864" cy="369332"/>
          </a:xfrm>
          <a:prstGeom prst="rect">
            <a:avLst/>
          </a:prstGeom>
          <a:noFill/>
        </p:spPr>
        <p:txBody>
          <a:bodyPr anchor="t" rtlCol="false" vert="horz" wrap="square" tIns="45720" lIns="91440" bIns="45720" rIns="91440">
            <a:spAutoFit/>
          </a:bodyPr>
          <a:lstStyle/>
          <a:p>
            <a:pPr algn="l" marL="0">
              <a:defRPr/>
            </a:pPr>
            <a:r>
              <a:rPr lang="zh-CN" b="false" i="false" sz="1800" baseline="0" u="none" altLang="en-US">
                <a:solidFill>
                  <a:srgbClr val="FFFFFF"/>
                </a:solidFill>
                <a:latin typeface="微软雅黑"/>
                <a:ea typeface="微软雅黑"/>
              </a:rPr>
              <a:t>轨道与稳定性的考量</a:t>
            </a:r>
            <a:endParaRPr lang="en-US" sz="1100"/>
          </a:p>
        </p:txBody>
      </p:sp>
      <p:sp>
        <p:nvSpPr>
          <p:cNvPr name="TextBox 14" id="14"/>
          <p:cNvSpPr txBox="true"/>
          <p:nvPr/>
        </p:nvSpPr>
        <p:spPr>
          <a:xfrm>
            <a:off x="9065661" y="3154517"/>
            <a:ext cx="2149864" cy="707886"/>
          </a:xfrm>
          <a:prstGeom prst="rect">
            <a:avLst/>
          </a:prstGeom>
          <a:noFill/>
        </p:spPr>
        <p:txBody>
          <a:bodyPr anchor="t" rtlCol="false" vert="horz" wrap="square" tIns="45720" lIns="91440" bIns="45720" rIns="91440">
            <a:spAutoFit/>
          </a:bodyPr>
          <a:lstStyle/>
          <a:p>
            <a:pPr algn="l" marL="0">
              <a:defRPr/>
            </a:pPr>
            <a:r>
              <a:rPr lang="en-US" b="true" i="true" sz="4000" baseline="0" u="none">
                <a:solidFill>
                  <a:srgbClr val="FFFFFF"/>
                </a:solidFill>
                <a:latin typeface="Arial"/>
                <a:ea typeface="Arial"/>
              </a:rPr>
              <a:t>04.</a:t>
            </a:r>
            <a:endParaRPr lang="en-US" sz="1100"/>
          </a:p>
        </p:txBody>
      </p:sp>
      <p:sp>
        <p:nvSpPr>
          <p:cNvPr name="AutoShape 15" id="15"/>
          <p:cNvSpPr/>
          <p:nvPr/>
        </p:nvSpPr>
        <p:spPr>
          <a:xfrm>
            <a:off x="9065658" y="4591606"/>
            <a:ext cx="2149865" cy="151240"/>
          </a:xfrm>
          <a:prstGeom prst="rect">
            <a:avLst/>
          </a:prstGeom>
          <a:solidFill>
            <a:schemeClr val="accent2"/>
          </a:solidFill>
          <a:ln cap="rnd" cmpd="sng">
            <a:prstDash val="solid"/>
          </a:ln>
        </p:spPr>
        <p:txBody>
          <a:bodyPr vert="horz" rot="0" anchor="ctr" wrap="square" tIns="45720" lIns="91440" bIns="45720" rIns="91440">
            <a:prstTxWarp prst="textNoShape">
              <a:avLst/>
            </a:prstTxWarp>
            <a:normAutofit/>
          </a:bodyPr>
          <a:p>
            <a:pPr algn="ctr" marL="0"/>
          </a:p>
        </p:txBody>
      </p:sp>
      <p:sp>
        <p:nvSpPr>
          <p:cNvPr name="TextBox 16" id="16"/>
          <p:cNvSpPr txBox="true"/>
          <p:nvPr/>
        </p:nvSpPr>
        <p:spPr>
          <a:xfrm>
            <a:off x="674063" y="5348433"/>
            <a:ext cx="2149864" cy="369332"/>
          </a:xfrm>
          <a:prstGeom prst="rect">
            <a:avLst/>
          </a:prstGeom>
          <a:noFill/>
        </p:spPr>
        <p:txBody>
          <a:bodyPr anchor="t" rtlCol="false" vert="horz" wrap="square" tIns="45720" lIns="91440" bIns="45720" rIns="91440">
            <a:spAutoFit/>
          </a:bodyPr>
          <a:lstStyle/>
          <a:p>
            <a:pPr algn="l" marL="0">
              <a:defRPr/>
            </a:pPr>
            <a:r>
              <a:rPr lang="zh-CN" b="false" i="false" sz="1800" baseline="0" u="none" altLang="en-US">
                <a:solidFill>
                  <a:srgbClr val="FFFFFF"/>
                </a:solidFill>
                <a:latin typeface="微软雅黑"/>
                <a:ea typeface="微软雅黑"/>
              </a:rPr>
              <a:t>安全性与维护策略</a:t>
            </a:r>
            <a:endParaRPr lang="en-US" sz="1100"/>
          </a:p>
        </p:txBody>
      </p:sp>
      <p:sp>
        <p:nvSpPr>
          <p:cNvPr name="TextBox 17" id="17"/>
          <p:cNvSpPr txBox="true"/>
          <p:nvPr/>
        </p:nvSpPr>
        <p:spPr>
          <a:xfrm>
            <a:off x="674063" y="4610502"/>
            <a:ext cx="2149864" cy="707886"/>
          </a:xfrm>
          <a:prstGeom prst="rect">
            <a:avLst/>
          </a:prstGeom>
          <a:noFill/>
        </p:spPr>
        <p:txBody>
          <a:bodyPr anchor="t" rtlCol="false" vert="horz" wrap="square" tIns="45720" lIns="91440" bIns="45720" rIns="91440">
            <a:spAutoFit/>
          </a:bodyPr>
          <a:lstStyle/>
          <a:p>
            <a:pPr algn="l" marL="0">
              <a:defRPr/>
            </a:pPr>
            <a:r>
              <a:rPr lang="en-US" b="true" i="true" sz="4000" baseline="0" u="none">
                <a:solidFill>
                  <a:srgbClr val="FFFFFF"/>
                </a:solidFill>
                <a:latin typeface="Arial"/>
                <a:ea typeface="Arial"/>
              </a:rPr>
              <a:t>05.</a:t>
            </a:r>
            <a:endParaRPr lang="en-US" sz="1100"/>
          </a:p>
        </p:txBody>
      </p:sp>
      <p:sp>
        <p:nvSpPr>
          <p:cNvPr name="AutoShape 18" id="18"/>
          <p:cNvSpPr/>
          <p:nvPr/>
        </p:nvSpPr>
        <p:spPr>
          <a:xfrm>
            <a:off x="674063" y="6047591"/>
            <a:ext cx="2149865" cy="151240"/>
          </a:xfrm>
          <a:prstGeom prst="rect">
            <a:avLst/>
          </a:prstGeom>
          <a:solidFill>
            <a:schemeClr val="accent2"/>
          </a:solidFill>
          <a:ln cap="rnd" cmpd="sng">
            <a:prstDash val="solid"/>
          </a:ln>
        </p:spPr>
        <p:txBody>
          <a:bodyPr vert="horz" rot="0" anchor="ctr" wrap="square" tIns="45720" lIns="91440" bIns="45720" rIns="91440">
            <a:prstTxWarp prst="textNoShape">
              <a:avLst/>
            </a:prstTxWarp>
            <a:normAutofit/>
          </a:bodyPr>
          <a:p>
            <a:pPr algn="ctr" marL="0"/>
          </a:p>
        </p:txBody>
      </p:sp>
      <p:sp>
        <p:nvSpPr>
          <p:cNvPr name="TextBox 19" id="19"/>
          <p:cNvSpPr txBox="true"/>
          <p:nvPr/>
        </p:nvSpPr>
        <p:spPr>
          <a:xfrm>
            <a:off x="3458999" y="5348433"/>
            <a:ext cx="2149864" cy="369332"/>
          </a:xfrm>
          <a:prstGeom prst="rect">
            <a:avLst/>
          </a:prstGeom>
          <a:noFill/>
        </p:spPr>
        <p:txBody>
          <a:bodyPr anchor="t" rtlCol="false" vert="horz" wrap="square" tIns="45720" lIns="91440" bIns="45720" rIns="91440">
            <a:spAutoFit/>
          </a:bodyPr>
          <a:lstStyle/>
          <a:p>
            <a:pPr algn="l" marL="0">
              <a:defRPr/>
            </a:pPr>
            <a:r>
              <a:rPr lang="zh-CN" b="false" i="false" sz="1800" baseline="0" u="none" altLang="en-US">
                <a:solidFill>
                  <a:srgbClr val="FFFFFF"/>
                </a:solidFill>
                <a:latin typeface="微软雅黑"/>
                <a:ea typeface="微软雅黑"/>
              </a:rPr>
              <a:t>经济影响与社会接纳</a:t>
            </a:r>
            <a:endParaRPr lang="en-US" sz="1100"/>
          </a:p>
        </p:txBody>
      </p:sp>
      <p:sp>
        <p:nvSpPr>
          <p:cNvPr name="TextBox 20" id="20"/>
          <p:cNvSpPr txBox="true"/>
          <p:nvPr/>
        </p:nvSpPr>
        <p:spPr>
          <a:xfrm>
            <a:off x="3458999" y="4610502"/>
            <a:ext cx="2149864" cy="707886"/>
          </a:xfrm>
          <a:prstGeom prst="rect">
            <a:avLst/>
          </a:prstGeom>
          <a:noFill/>
        </p:spPr>
        <p:txBody>
          <a:bodyPr anchor="t" rtlCol="false" vert="horz" wrap="square" tIns="45720" lIns="91440" bIns="45720" rIns="91440">
            <a:spAutoFit/>
          </a:bodyPr>
          <a:lstStyle/>
          <a:p>
            <a:pPr algn="l" marL="0">
              <a:defRPr/>
            </a:pPr>
            <a:r>
              <a:rPr lang="en-US" b="true" i="true" sz="4000" baseline="0" u="none">
                <a:solidFill>
                  <a:srgbClr val="FFFFFF"/>
                </a:solidFill>
                <a:latin typeface="Arial"/>
                <a:ea typeface="Arial"/>
              </a:rPr>
              <a:t>06.</a:t>
            </a:r>
            <a:endParaRPr lang="en-US" sz="1100"/>
          </a:p>
        </p:txBody>
      </p:sp>
      <p:sp>
        <p:nvSpPr>
          <p:cNvPr name="AutoShape 21" id="21"/>
          <p:cNvSpPr/>
          <p:nvPr/>
        </p:nvSpPr>
        <p:spPr>
          <a:xfrm>
            <a:off x="3458998" y="6047591"/>
            <a:ext cx="2149865" cy="151240"/>
          </a:xfrm>
          <a:prstGeom prst="rect">
            <a:avLst/>
          </a:prstGeom>
          <a:solidFill>
            <a:schemeClr val="accent2"/>
          </a:solidFill>
          <a:ln cap="rnd" cmpd="sng">
            <a:prstDash val="solid"/>
          </a:ln>
        </p:spPr>
        <p:txBody>
          <a:bodyPr vert="horz" rot="0" anchor="ctr" wrap="square" tIns="45720" lIns="91440" bIns="45720" rIns="91440">
            <a:prstTxWarp prst="textNoShape">
              <a:avLst/>
            </a:prstTxWarp>
            <a:normAutofit/>
          </a:bodyPr>
          <a:p>
            <a:pPr algn="ctr" marL="0"/>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gradFill>
          <a:gsLst>
            <a:gs pos="0">
              <a:srgbClr val="3091CC">
                <a:lumMod val="75000"/>
              </a:srgbClr>
            </a:gs>
            <a:gs pos="72000">
              <a:srgbClr val="3091CC">
                <a:lumMod val="50000"/>
              </a:srgbClr>
            </a:gs>
          </a:gsLst>
          <a:lin ang="2700000"/>
        </a:gradFill>
      </p:bgPr>
    </p:bg>
    <p:spTree>
      <p:nvGrpSpPr>
        <p:cNvPr id="1" name=""/>
        <p:cNvGrpSpPr/>
        <p:nvPr/>
      </p:nvGrpSpPr>
      <p:grpSpPr>
        <a:xfrm>
          <a:off x="0" y="0"/>
          <a:ext cx="0" cy="0"/>
          <a:chOff x="0" y="0"/>
          <a:chExt cx="0" cy="0"/>
        </a:xfrm>
      </p:grpSpPr>
      <p:sp>
        <p:nvSpPr>
          <p:cNvPr name="AutoShape 2" id="2"/>
          <p:cNvSpPr/>
          <p:nvPr>
            <p:ph type="title"/>
          </p:nvPr>
        </p:nvSpPr>
        <p:spPr>
          <a:xfrm>
            <a:off x="660400" y="128587"/>
            <a:ext cx="10858500" cy="900112"/>
          </a:xfrm>
        </p:spPr>
        <p:txBody>
          <a:bodyPr vert="horz" anchor="b" tIns="45720" lIns="91440" bIns="45720" rIns="91440">
            <a:normAutofit/>
          </a:bodyPr>
          <a:p>
            <a:pPr algn="l">
              <a:lnSpc>
                <a:spcPct val="100000"/>
              </a:lnSpc>
              <a:spcBef>
                <a:spcPct val="0"/>
              </a:spcBef>
            </a:pPr>
            <a:r>
              <a:rPr lang="zh-CN" b="true" i="false" sz="2800" baseline="0" u="none" altLang="en-US">
                <a:solidFill>
                  <a:srgbClr val="FFFFFF"/>
                </a:solidFill>
                <a:latin typeface="微软雅黑"/>
                <a:ea typeface="微软雅黑"/>
              </a:rPr>
              <a:t>社会接受程度</a:t>
            </a:r>
          </a:p>
        </p:txBody>
      </p:sp>
      <p:cxnSp>
        <p:nvCxnSpPr>
          <p:cNvPr name="Connector 3" id="3"/>
          <p:cNvCxnSpPr/>
          <p:nvPr/>
        </p:nvCxnSpPr>
        <p:spPr>
          <a:xfrm>
            <a:off x="1211231" y="1366045"/>
            <a:ext cx="42352" cy="4627526"/>
          </a:xfrm>
          <a:prstGeom prst="line">
            <a:avLst/>
          </a:prstGeom>
          <a:ln w="6350" cap="flat" cmpd="sng">
            <a:solidFill>
              <a:srgbClr val="FFFFFF"/>
            </a:solidFill>
            <a:prstDash val="solid"/>
          </a:ln>
        </p:spPr>
      </p:cxnSp>
      <p:sp>
        <p:nvSpPr>
          <p:cNvPr name="AutoShape 4" id="4"/>
          <p:cNvSpPr/>
          <p:nvPr/>
        </p:nvSpPr>
        <p:spPr>
          <a:xfrm>
            <a:off x="8256196" y="1425100"/>
            <a:ext cx="2470692" cy="1061814"/>
          </a:xfrm>
          <a:prstGeom prst="round2SameRect">
            <a:avLst>
              <a:gd name="adj1" fmla="val 0"/>
              <a:gd name="adj2" fmla="val 0"/>
            </a:avLst>
          </a:prstGeom>
          <a:blipFill>
            <a:blip r:embed="rId2"/>
            <a:stretch>
              <a:fillRect t="-27952" l="0" b="-27292" r="0"/>
            </a:stretch>
          </a:blipFill>
          <a:ln cap="flat" cmpd="sng">
            <a:prstDash val="solid"/>
          </a:ln>
        </p:spPr>
        <p:txBody>
          <a:bodyPr vert="horz" rot="0" anchor="t" wrap="square" tIns="45720" lIns="91440" bIns="45720" rIns="91440">
            <a:prstTxWarp prst="textNoShape">
              <a:avLst/>
            </a:prstTxWarp>
            <a:noAutofit/>
          </a:bodyPr>
          <a:p>
            <a:pPr algn="ctr" marL="0"/>
          </a:p>
        </p:txBody>
      </p:sp>
      <p:sp>
        <p:nvSpPr>
          <p:cNvPr name="AutoShape 5" id="5"/>
          <p:cNvSpPr/>
          <p:nvPr/>
        </p:nvSpPr>
        <p:spPr>
          <a:xfrm>
            <a:off x="1022661" y="1430229"/>
            <a:ext cx="376146" cy="364203"/>
          </a:xfrm>
          <a:prstGeom prst="rect">
            <a:avLst/>
          </a:prstGeom>
          <a:solidFill>
            <a:schemeClr val="accent1"/>
          </a:solidFill>
          <a:ln cap="flat" cmpd="sng">
            <a:prstDash val="solid"/>
          </a:ln>
        </p:spPr>
        <p:txBody>
          <a:bodyPr vert="horz" anchor="ctr" wrap="square" tIns="45720" lIns="91440" bIns="45720" rIns="91440">
            <a:noAutofit/>
          </a:bodyPr>
          <a:p>
            <a:pPr algn="ctr" marL="0"/>
            <a:r>
              <a:rPr lang="en-US" b="true" i="false" sz="1200" baseline="0" u="none">
                <a:solidFill>
                  <a:schemeClr val="lt1"/>
                </a:solidFill>
                <a:latin typeface="Arial"/>
                <a:ea typeface="Arial"/>
              </a:rPr>
              <a:t>01</a:t>
            </a:r>
          </a:p>
        </p:txBody>
      </p:sp>
      <p:sp>
        <p:nvSpPr>
          <p:cNvPr name="TextBox 6" id="6"/>
          <p:cNvSpPr txBox="true"/>
          <p:nvPr/>
        </p:nvSpPr>
        <p:spPr>
          <a:xfrm>
            <a:off x="1587377" y="1425100"/>
            <a:ext cx="5798312" cy="338554"/>
          </a:xfrm>
          <a:prstGeom prst="rect">
            <a:avLst/>
          </a:prstGeom>
          <a:noFill/>
        </p:spPr>
        <p:txBody>
          <a:bodyPr anchor="t" rtlCol="false" vert="horz" wrap="square" tIns="45720" lIns="91440" bIns="45720" rIns="91440">
            <a:spAutoFit/>
          </a:bodyPr>
          <a:lstStyle/>
          <a:p>
            <a:pPr algn="l" marL="0">
              <a:defRPr/>
            </a:pPr>
            <a:r>
              <a:rPr lang="zh-CN" b="true" i="false" sz="1600" baseline="0" u="none" altLang="en-US">
                <a:ln/>
                <a:solidFill>
                  <a:srgbClr val="FFFFFF"/>
                </a:solidFill>
                <a:latin typeface="微软雅黑"/>
                <a:ea typeface="微软雅黑"/>
              </a:rPr>
              <a:t>公众舆论的发展</a:t>
            </a:r>
            <a:endParaRPr lang="en-US" sz="1100"/>
          </a:p>
        </p:txBody>
      </p:sp>
      <p:sp>
        <p:nvSpPr>
          <p:cNvPr name="TextBox 7" id="7"/>
          <p:cNvSpPr txBox="true"/>
          <p:nvPr/>
        </p:nvSpPr>
        <p:spPr>
          <a:xfrm>
            <a:off x="1587377" y="1794432"/>
            <a:ext cx="5798312" cy="625493"/>
          </a:xfrm>
          <a:prstGeom prst="rect">
            <a:avLst/>
          </a:prstGeom>
        </p:spPr>
        <p:txBody>
          <a:bodyPr anchor="t" rtlCol="false" vert="horz" wrap="square" tIns="46800" lIns="90000" bIns="46800" rIns="90000">
            <a:spAutoFit/>
          </a:bodyPr>
          <a:lstStyle/>
          <a:p>
            <a:pPr algn="l" marL="0">
              <a:lnSpc>
                <a:spcPct val="130000"/>
              </a:lnSpc>
              <a:defRPr/>
            </a:pPr>
            <a:r>
              <a:rPr lang="zh-CN" b="false" i="false" sz="1400" baseline="0" u="none" altLang="en-US">
                <a:solidFill>
                  <a:srgbClr val="FFFFFF"/>
                </a:solidFill>
                <a:latin typeface="微软雅黑"/>
                <a:ea typeface="微软雅黑"/>
              </a:rPr>
              <a:t>对于太空电梯的公众接受程度与舆论影响密切相关。开展相关宣传，提高公众的认知与支持度，将为项目实施创造良好环境。</a:t>
            </a:r>
            <a:endParaRPr lang="en-US" sz="1100"/>
          </a:p>
        </p:txBody>
      </p:sp>
      <p:sp>
        <p:nvSpPr>
          <p:cNvPr name="AutoShape 8" id="8"/>
          <p:cNvSpPr/>
          <p:nvPr/>
        </p:nvSpPr>
        <p:spPr>
          <a:xfrm>
            <a:off x="8256196" y="3250598"/>
            <a:ext cx="2470692" cy="1061814"/>
          </a:xfrm>
          <a:prstGeom prst="round2SameRect">
            <a:avLst>
              <a:gd name="adj1" fmla="val 0"/>
              <a:gd name="adj2" fmla="val 0"/>
            </a:avLst>
          </a:prstGeom>
          <a:blipFill>
            <a:blip r:embed="rId3"/>
            <a:stretch>
              <a:fillRect t="-126003" l="0" b="-123026" r="0"/>
            </a:stretch>
          </a:blipFill>
          <a:ln cap="flat" cmpd="sng">
            <a:prstDash val="solid"/>
          </a:ln>
        </p:spPr>
        <p:txBody>
          <a:bodyPr vert="horz" rot="0" anchor="t" wrap="square" tIns="45720" lIns="91440" bIns="45720" rIns="91440">
            <a:prstTxWarp prst="textNoShape">
              <a:avLst/>
            </a:prstTxWarp>
            <a:noAutofit/>
          </a:bodyPr>
          <a:p>
            <a:pPr algn="ctr" marL="0"/>
          </a:p>
        </p:txBody>
      </p:sp>
      <p:sp>
        <p:nvSpPr>
          <p:cNvPr name="AutoShape 9" id="9"/>
          <p:cNvSpPr/>
          <p:nvPr/>
        </p:nvSpPr>
        <p:spPr>
          <a:xfrm>
            <a:off x="1022661" y="3255727"/>
            <a:ext cx="376146" cy="364203"/>
          </a:xfrm>
          <a:prstGeom prst="rect">
            <a:avLst/>
          </a:prstGeom>
          <a:solidFill>
            <a:schemeClr val="accent1"/>
          </a:solidFill>
          <a:ln cap="flat" cmpd="sng">
            <a:prstDash val="solid"/>
          </a:ln>
        </p:spPr>
        <p:txBody>
          <a:bodyPr vert="horz" anchor="ctr" wrap="square" tIns="45720" lIns="91440" bIns="45720" rIns="91440">
            <a:noAutofit/>
          </a:bodyPr>
          <a:p>
            <a:pPr algn="ctr" marL="0"/>
            <a:r>
              <a:rPr lang="en-US" b="true" i="false" sz="1200" baseline="0" u="none">
                <a:solidFill>
                  <a:schemeClr val="lt1"/>
                </a:solidFill>
                <a:latin typeface="Arial"/>
                <a:ea typeface="Arial"/>
              </a:rPr>
              <a:t>02</a:t>
            </a:r>
          </a:p>
        </p:txBody>
      </p:sp>
      <p:sp>
        <p:nvSpPr>
          <p:cNvPr name="TextBox 10" id="10"/>
          <p:cNvSpPr txBox="true"/>
          <p:nvPr/>
        </p:nvSpPr>
        <p:spPr>
          <a:xfrm>
            <a:off x="1587377" y="3250598"/>
            <a:ext cx="5798312" cy="338554"/>
          </a:xfrm>
          <a:prstGeom prst="rect">
            <a:avLst/>
          </a:prstGeom>
          <a:noFill/>
        </p:spPr>
        <p:txBody>
          <a:bodyPr anchor="t" rtlCol="false" vert="horz" wrap="square" tIns="45720" lIns="91440" bIns="45720" rIns="91440">
            <a:spAutoFit/>
          </a:bodyPr>
          <a:lstStyle/>
          <a:p>
            <a:pPr algn="l" marL="0">
              <a:defRPr/>
            </a:pPr>
            <a:r>
              <a:rPr lang="zh-CN" b="true" i="false" sz="1600" baseline="0" u="none" altLang="en-US">
                <a:ln/>
                <a:solidFill>
                  <a:srgbClr val="FFFFFF"/>
                </a:solidFill>
                <a:latin typeface="微软雅黑"/>
                <a:ea typeface="微软雅黑"/>
              </a:rPr>
              <a:t>法律与政策的影响</a:t>
            </a:r>
            <a:endParaRPr lang="en-US" sz="1100"/>
          </a:p>
        </p:txBody>
      </p:sp>
      <p:sp>
        <p:nvSpPr>
          <p:cNvPr name="TextBox 11" id="11"/>
          <p:cNvSpPr txBox="true"/>
          <p:nvPr/>
        </p:nvSpPr>
        <p:spPr>
          <a:xfrm>
            <a:off x="1587377" y="3619930"/>
            <a:ext cx="5798312" cy="625493"/>
          </a:xfrm>
          <a:prstGeom prst="rect">
            <a:avLst/>
          </a:prstGeom>
        </p:spPr>
        <p:txBody>
          <a:bodyPr anchor="t" rtlCol="false" vert="horz" wrap="square" tIns="46800" lIns="90000" bIns="46800" rIns="90000">
            <a:spAutoFit/>
          </a:bodyPr>
          <a:lstStyle/>
          <a:p>
            <a:pPr algn="l" marL="0">
              <a:lnSpc>
                <a:spcPct val="130000"/>
              </a:lnSpc>
              <a:defRPr/>
            </a:pPr>
            <a:r>
              <a:rPr lang="zh-CN" b="false" i="false" sz="1400" baseline="0" u="none" altLang="en-US">
                <a:solidFill>
                  <a:srgbClr val="FFFFFF"/>
                </a:solidFill>
                <a:latin typeface="微软雅黑"/>
                <a:ea typeface="微软雅黑"/>
              </a:rPr>
              <a:t>太空电梯的建设与运行必须遵循国际航天法律与国内政策的规范，建立合规的法律框架，有助于保障项目的顺利推进与实施。</a:t>
            </a:r>
            <a:endParaRPr lang="en-US" sz="1100"/>
          </a:p>
        </p:txBody>
      </p:sp>
      <p:sp>
        <p:nvSpPr>
          <p:cNvPr name="AutoShape 12" id="12"/>
          <p:cNvSpPr/>
          <p:nvPr/>
        </p:nvSpPr>
        <p:spPr>
          <a:xfrm>
            <a:off x="8256196" y="5076097"/>
            <a:ext cx="2470692" cy="1061814"/>
          </a:xfrm>
          <a:prstGeom prst="round2SameRect">
            <a:avLst>
              <a:gd name="adj1" fmla="val 0"/>
              <a:gd name="adj2" fmla="val 0"/>
            </a:avLst>
          </a:prstGeom>
          <a:blipFill>
            <a:blip r:embed="rId4"/>
            <a:stretch>
              <a:fillRect t="-126003" l="0" b="-123026" r="0"/>
            </a:stretch>
          </a:blipFill>
          <a:ln cap="flat" cmpd="sng">
            <a:prstDash val="solid"/>
          </a:ln>
        </p:spPr>
        <p:txBody>
          <a:bodyPr vert="horz" rot="0" anchor="t" wrap="square" tIns="45720" lIns="91440" bIns="45720" rIns="91440">
            <a:prstTxWarp prst="textNoShape">
              <a:avLst/>
            </a:prstTxWarp>
            <a:noAutofit/>
          </a:bodyPr>
          <a:p>
            <a:pPr algn="ctr" marL="0"/>
          </a:p>
        </p:txBody>
      </p:sp>
      <p:sp>
        <p:nvSpPr>
          <p:cNvPr name="AutoShape 13" id="13"/>
          <p:cNvSpPr/>
          <p:nvPr/>
        </p:nvSpPr>
        <p:spPr>
          <a:xfrm>
            <a:off x="1022661" y="5081226"/>
            <a:ext cx="376146" cy="364203"/>
          </a:xfrm>
          <a:prstGeom prst="rect">
            <a:avLst/>
          </a:prstGeom>
          <a:solidFill>
            <a:schemeClr val="accent1"/>
          </a:solidFill>
          <a:ln cap="flat" cmpd="sng">
            <a:prstDash val="solid"/>
          </a:ln>
        </p:spPr>
        <p:txBody>
          <a:bodyPr vert="horz" anchor="ctr" wrap="square" tIns="45720" lIns="91440" bIns="45720" rIns="91440">
            <a:noAutofit/>
          </a:bodyPr>
          <a:p>
            <a:pPr algn="ctr" marL="0"/>
            <a:r>
              <a:rPr lang="en-US" b="true" i="false" sz="1200" baseline="0" u="none">
                <a:solidFill>
                  <a:schemeClr val="lt1"/>
                </a:solidFill>
                <a:latin typeface="Arial"/>
                <a:ea typeface="Arial"/>
              </a:rPr>
              <a:t>03</a:t>
            </a:r>
          </a:p>
        </p:txBody>
      </p:sp>
      <p:sp>
        <p:nvSpPr>
          <p:cNvPr name="TextBox 14" id="14"/>
          <p:cNvSpPr txBox="true"/>
          <p:nvPr/>
        </p:nvSpPr>
        <p:spPr>
          <a:xfrm>
            <a:off x="1587377" y="5076097"/>
            <a:ext cx="5798312" cy="338554"/>
          </a:xfrm>
          <a:prstGeom prst="rect">
            <a:avLst/>
          </a:prstGeom>
          <a:noFill/>
        </p:spPr>
        <p:txBody>
          <a:bodyPr anchor="t" rtlCol="false" vert="horz" wrap="square" tIns="45720" lIns="91440" bIns="45720" rIns="91440">
            <a:spAutoFit/>
          </a:bodyPr>
          <a:lstStyle/>
          <a:p>
            <a:pPr algn="l" marL="0">
              <a:defRPr/>
            </a:pPr>
            <a:r>
              <a:rPr lang="zh-CN" b="true" i="false" sz="1600" baseline="0" u="none" altLang="en-US">
                <a:ln/>
                <a:solidFill>
                  <a:srgbClr val="FFFFFF"/>
                </a:solidFill>
                <a:latin typeface="微软雅黑"/>
                <a:ea typeface="微软雅黑"/>
              </a:rPr>
              <a:t>教育宣传的重要性</a:t>
            </a:r>
            <a:endParaRPr lang="en-US" sz="1100"/>
          </a:p>
        </p:txBody>
      </p:sp>
      <p:sp>
        <p:nvSpPr>
          <p:cNvPr name="TextBox 15" id="15"/>
          <p:cNvSpPr txBox="true"/>
          <p:nvPr/>
        </p:nvSpPr>
        <p:spPr>
          <a:xfrm>
            <a:off x="1587377" y="5445429"/>
            <a:ext cx="5798312" cy="625493"/>
          </a:xfrm>
          <a:prstGeom prst="rect">
            <a:avLst/>
          </a:prstGeom>
        </p:spPr>
        <p:txBody>
          <a:bodyPr anchor="t" rtlCol="false" vert="horz" wrap="square" tIns="46800" lIns="90000" bIns="46800" rIns="90000">
            <a:spAutoFit/>
          </a:bodyPr>
          <a:lstStyle/>
          <a:p>
            <a:pPr algn="l" marL="0">
              <a:lnSpc>
                <a:spcPct val="130000"/>
              </a:lnSpc>
              <a:defRPr/>
            </a:pPr>
            <a:r>
              <a:rPr lang="zh-CN" b="false" i="false" sz="1400" baseline="0" u="none" altLang="en-US">
                <a:solidFill>
                  <a:srgbClr val="FFFFFF"/>
                </a:solidFill>
                <a:latin typeface="微软雅黑"/>
                <a:ea typeface="微软雅黑"/>
              </a:rPr>
              <a:t>开展教育与宣传活动，以提升公众对太空电梯的认知，激发人们对航天探索的热情，从而增强社会对项目的支持和参与度。</a:t>
            </a:r>
            <a:endParaRPr lang="en-US" sz="1100"/>
          </a:p>
        </p:txBody>
      </p:sp>
    </p:spTree>
  </p:cSld>
  <p:clrMapOvr>
    <a:masterClrMapping/>
  </p:clrMapOvr>
</p:sld>
</file>

<file path=ppt/slides/slide21.xml><?xml version="1.0" encoding="utf-8"?>
<p:sld xmlns:p="http://schemas.openxmlformats.org/presentationml/2006/main" xmlns:a="http://schemas.openxmlformats.org/drawingml/2006/main">
  <p:cSld>
    <p:bg>
      <p:bgPr>
        <a:gradFill>
          <a:gsLst>
            <a:gs pos="0">
              <a:srgbClr val="3091CC"/>
            </a:gs>
            <a:gs pos="100000">
              <a:srgbClr val="3091CC">
                <a:lumMod val="75000"/>
              </a:srgbClr>
            </a:gs>
          </a:gsLst>
          <a:lin ang="2700000"/>
        </a:gradFill>
      </p:bgPr>
    </p:bg>
    <p:spTree>
      <p:nvGrpSpPr>
        <p:cNvPr id="1" name=""/>
        <p:cNvGrpSpPr/>
        <p:nvPr/>
      </p:nvGrpSpPr>
      <p:grpSpPr>
        <a:xfrm>
          <a:off x="0" y="0"/>
          <a:ext cx="0" cy="0"/>
          <a:chOff x="0" y="0"/>
          <a:chExt cx="0" cy="0"/>
        </a:xfrm>
      </p:grpSpPr>
      <p:sp>
        <p:nvSpPr>
          <p:cNvPr name="AutoShape 2" id="2"/>
          <p:cNvSpPr/>
          <p:nvPr>
            <p:ph type="title"/>
          </p:nvPr>
        </p:nvSpPr>
        <p:spPr>
          <a:xfrm>
            <a:off x="832061" y="2993411"/>
            <a:ext cx="5035338" cy="1580339"/>
          </a:xfrm>
        </p:spPr>
        <p:txBody>
          <a:bodyPr vert="horz" anchor="t" tIns="45720" lIns="91440" bIns="45720" rIns="91440">
            <a:normAutofit/>
          </a:bodyPr>
          <a:p>
            <a:pPr algn="l">
              <a:lnSpc>
                <a:spcPct val="100000"/>
              </a:lnSpc>
              <a:spcBef>
                <a:spcPct val="0"/>
              </a:spcBef>
            </a:pPr>
            <a:r>
              <a:rPr lang="zh-CN" b="true" i="false" sz="4400" baseline="0" u="none" altLang="en-US">
                <a:solidFill>
                  <a:srgbClr val="FFFFFF"/>
                </a:solidFill>
                <a:latin typeface="微软雅黑"/>
                <a:ea typeface="微软雅黑"/>
              </a:rPr>
              <a:t>谢谢观看</a:t>
            </a:r>
          </a:p>
        </p:txBody>
      </p:sp>
      <p:sp>
        <p:nvSpPr>
          <p:cNvPr name="TextBox 3" id="3"/>
          <p:cNvSpPr txBox="true"/>
          <p:nvPr/>
        </p:nvSpPr>
        <p:spPr>
          <a:xfrm>
            <a:off x="832061" y="4336229"/>
            <a:ext cx="3962395" cy="669962"/>
          </a:xfrm>
          <a:prstGeom prst="rect">
            <a:avLst/>
          </a:prstGeom>
        </p:spPr>
        <p:txBody>
          <a:bodyPr anchor="t" rtlCol="false" vert="horz" tIns="45720" lIns="91440" bIns="45720" rIns="91440">
            <a:normAutofit/>
          </a:bodyPr>
          <a:lstStyle/>
          <a:p>
            <a:pPr algn="l" indent="0" marL="0">
              <a:lnSpc>
                <a:spcPct val="120000"/>
              </a:lnSpc>
              <a:spcBef>
                <a:spcPts val="1000"/>
              </a:spcBef>
              <a:defRPr/>
            </a:pPr>
            <a:r>
              <a:rPr lang="zh-CN" b="false" i="false" sz="1800" baseline="0" u="none" altLang="en-US">
                <a:solidFill>
                  <a:srgbClr val="FFFFFF"/>
                </a:solidFill>
                <a:latin typeface="微软雅黑"/>
                <a:ea typeface="微软雅黑"/>
              </a:rPr>
              <a:t>汇报人</a:t>
            </a:r>
            <a:endParaRPr lang="en-US" sz="1100"/>
          </a:p>
        </p:txBody>
      </p:sp>
    </p:spTree>
  </p:cSld>
  <p:clrMapOvr>
    <a:masterClrMapping/>
  </p:clrMapOvr>
</p:sld>
</file>

<file path=ppt/slides/slide3.xml><?xml version="1.0" encoding="utf-8"?>
<p:sld xmlns:p="http://schemas.openxmlformats.org/presentationml/2006/main" xmlns:a="http://schemas.openxmlformats.org/drawingml/2006/main">
  <p:cSld>
    <p:bg>
      <p:bgPr>
        <a:gradFill>
          <a:gsLst>
            <a:gs pos="0">
              <a:srgbClr val="3091CC"/>
            </a:gs>
            <a:gs pos="100000">
              <a:srgbClr val="3091CC">
                <a:lumMod val="75000"/>
              </a:srgbClr>
            </a:gs>
          </a:gsLst>
          <a:lin ang="2700000"/>
        </a:gradFill>
      </p:bgPr>
    </p:bg>
    <p:spTree>
      <p:nvGrpSpPr>
        <p:cNvPr id="1" name=""/>
        <p:cNvGrpSpPr/>
        <p:nvPr/>
      </p:nvGrpSpPr>
      <p:grpSpPr>
        <a:xfrm>
          <a:off x="0" y="0"/>
          <a:ext cx="0" cy="0"/>
          <a:chOff x="0" y="0"/>
          <a:chExt cx="0" cy="0"/>
        </a:xfrm>
      </p:grpSpPr>
      <p:sp>
        <p:nvSpPr>
          <p:cNvPr name="AutoShape 2" id="2"/>
          <p:cNvSpPr/>
          <p:nvPr>
            <p:ph type="title"/>
          </p:nvPr>
        </p:nvSpPr>
        <p:spPr>
          <a:xfrm>
            <a:off x="5781368" y="2844225"/>
            <a:ext cx="5737531" cy="584775"/>
          </a:xfrm>
        </p:spPr>
        <p:txBody>
          <a:bodyPr vert="horz" anchor="t" wrap="square" tIns="45720" lIns="91440" bIns="45720" rIns="91440">
            <a:spAutoFit/>
          </a:bodyPr>
          <a:p>
            <a:pPr algn="r">
              <a:lnSpc>
                <a:spcPct val="100000"/>
              </a:lnSpc>
              <a:spcBef>
                <a:spcPct val="0"/>
              </a:spcBef>
            </a:pPr>
            <a:r>
              <a:rPr lang="zh-CN" b="true" i="false" sz="3200" baseline="0" u="none" altLang="en-US">
                <a:solidFill>
                  <a:srgbClr val="FFFFFF"/>
                </a:solidFill>
                <a:latin typeface="微软雅黑"/>
                <a:ea typeface="微软雅黑"/>
              </a:rPr>
              <a:t>太空电梯概述</a:t>
            </a:r>
          </a:p>
        </p:txBody>
      </p:sp>
      <p:sp>
        <p:nvSpPr>
          <p:cNvPr name="TextBox 3" id="3"/>
          <p:cNvSpPr txBox="true"/>
          <p:nvPr/>
        </p:nvSpPr>
        <p:spPr>
          <a:xfrm>
            <a:off x="9512000" y="1187698"/>
            <a:ext cx="1441420" cy="1446550"/>
          </a:xfrm>
          <a:prstGeom prst="rect">
            <a:avLst/>
          </a:prstGeom>
          <a:noFill/>
        </p:spPr>
        <p:txBody>
          <a:bodyPr anchor="t" rtlCol="false" vert="horz" wrap="none" tIns="45720" lIns="91440" bIns="45720" rIns="91440">
            <a:spAutoFit/>
          </a:bodyPr>
          <a:lstStyle/>
          <a:p>
            <a:pPr algn="l" marL="0">
              <a:defRPr/>
            </a:pPr>
            <a:r>
              <a:rPr lang="en-US" b="true" i="false" sz="8800" baseline="0" u="none">
                <a:solidFill>
                  <a:srgbClr val="FFFFFF"/>
                </a:solidFill>
                <a:latin typeface="Arial"/>
                <a:ea typeface="Arial"/>
              </a:rPr>
              <a:t>01</a:t>
            </a:r>
            <a:endParaRPr lang="en-US" sz="1100"/>
          </a:p>
        </p:txBody>
      </p:sp>
      <p:sp>
        <p:nvSpPr>
          <p:cNvPr name="TextBox 4" id="4"/>
          <p:cNvSpPr txBox="true"/>
          <p:nvPr/>
        </p:nvSpPr>
        <p:spPr>
          <a:xfrm>
            <a:off x="10953420" y="1165347"/>
            <a:ext cx="498855" cy="1446550"/>
          </a:xfrm>
          <a:prstGeom prst="rect">
            <a:avLst/>
          </a:prstGeom>
          <a:noFill/>
        </p:spPr>
        <p:txBody>
          <a:bodyPr anchor="t" rtlCol="false" vert="horz" wrap="none" tIns="45720" lIns="91440" bIns="45720" rIns="91440">
            <a:spAutoFit/>
          </a:bodyPr>
          <a:lstStyle/>
          <a:p>
            <a:pPr algn="l" marL="0">
              <a:defRPr/>
            </a:pPr>
            <a:r>
              <a:rPr lang="en-US" b="true" i="false" sz="8800" baseline="0" u="none">
                <a:solidFill>
                  <a:srgbClr val="FFFFFF"/>
                </a:solidFill>
                <a:latin typeface="Arial"/>
                <a:ea typeface="Arial"/>
              </a:rPr>
              <a:t>.</a:t>
            </a:r>
            <a:endParaRPr lang="en-US" sz="1100"/>
          </a:p>
        </p:txBody>
      </p:sp>
    </p:spTree>
  </p:cSld>
  <p:clrMapOvr>
    <a:masterClrMapping/>
  </p:clrMapOvr>
</p:sld>
</file>

<file path=ppt/slides/slide4.xml><?xml version="1.0" encoding="utf-8"?>
<p:sld xmlns:p="http://schemas.openxmlformats.org/presentationml/2006/main" xmlns:a="http://schemas.openxmlformats.org/drawingml/2006/main">
  <p:cSld>
    <p:bg>
      <p:bgPr>
        <a:gradFill>
          <a:gsLst>
            <a:gs pos="0">
              <a:srgbClr val="3091CC">
                <a:lumMod val="75000"/>
              </a:srgbClr>
            </a:gs>
            <a:gs pos="72000">
              <a:srgbClr val="3091CC">
                <a:lumMod val="50000"/>
              </a:srgbClr>
            </a:gs>
          </a:gsLst>
          <a:lin ang="2700000"/>
        </a:gradFill>
      </p:bgPr>
    </p:bg>
    <p:spTree>
      <p:nvGrpSpPr>
        <p:cNvPr id="1" name=""/>
        <p:cNvGrpSpPr/>
        <p:nvPr/>
      </p:nvGrpSpPr>
      <p:grpSpPr>
        <a:xfrm>
          <a:off x="0" y="0"/>
          <a:ext cx="0" cy="0"/>
          <a:chOff x="0" y="0"/>
          <a:chExt cx="0" cy="0"/>
        </a:xfrm>
      </p:grpSpPr>
      <p:sp>
        <p:nvSpPr>
          <p:cNvPr name="AutoShape 2" id="2"/>
          <p:cNvSpPr/>
          <p:nvPr>
            <p:ph type="title"/>
          </p:nvPr>
        </p:nvSpPr>
        <p:spPr>
          <a:xfrm>
            <a:off x="660400" y="128587"/>
            <a:ext cx="10858500" cy="900112"/>
          </a:xfrm>
        </p:spPr>
        <p:txBody>
          <a:bodyPr vert="horz" anchor="b" tIns="45720" lIns="91440" bIns="45720" rIns="91440">
            <a:normAutofit/>
          </a:bodyPr>
          <a:p>
            <a:pPr algn="l">
              <a:lnSpc>
                <a:spcPct val="100000"/>
              </a:lnSpc>
              <a:spcBef>
                <a:spcPct val="0"/>
              </a:spcBef>
            </a:pPr>
            <a:r>
              <a:rPr lang="zh-CN" b="true" i="false" sz="2800" baseline="0" u="none" altLang="en-US">
                <a:solidFill>
                  <a:srgbClr val="FFFFFF"/>
                </a:solidFill>
                <a:latin typeface="微软雅黑"/>
                <a:ea typeface="微软雅黑"/>
              </a:rPr>
              <a:t>定义与原理</a:t>
            </a:r>
          </a:p>
        </p:txBody>
      </p:sp>
      <p:sp>
        <p:nvSpPr>
          <p:cNvPr name="AutoShape 3" id="3"/>
          <p:cNvSpPr/>
          <p:nvPr/>
        </p:nvSpPr>
        <p:spPr>
          <a:xfrm>
            <a:off x="5595675" y="1332277"/>
            <a:ext cx="60959" cy="4801823"/>
          </a:xfrm>
          <a:prstGeom prst="rect">
            <a:avLst/>
          </a:prstGeom>
          <a:solidFill>
            <a:srgbClr val="778495">
              <a:lumMod val="100000"/>
            </a:srgbClr>
          </a:solidFill>
          <a:ln cap="flat" cmpd="sng">
            <a:prstDash val="solid"/>
          </a:ln>
        </p:spPr>
        <p:txBody>
          <a:bodyPr vert="horz" anchor="ctr" tIns="45720" lIns="91440" bIns="45720" rIns="91440">
            <a:normAutofit/>
          </a:bodyPr>
          <a:p>
            <a:pPr algn="ctr" marL="0"/>
          </a:p>
        </p:txBody>
      </p:sp>
      <p:sp>
        <p:nvSpPr>
          <p:cNvPr name="AutoShape 4" id="4"/>
          <p:cNvSpPr/>
          <p:nvPr/>
        </p:nvSpPr>
        <p:spPr>
          <a:xfrm rot="16200000">
            <a:off x="4143265" y="3622863"/>
            <a:ext cx="1189683" cy="1168717"/>
          </a:xfrm>
          <a:prstGeom prst="round2DiagRect">
            <a:avLst>
              <a:gd name="adj1" fmla="val 50000"/>
              <a:gd name="adj2" fmla="val 0"/>
            </a:avLst>
          </a:prstGeom>
          <a:noFill/>
          <a:ln w="28575" cap="flat" cmpd="sng">
            <a:solidFill>
              <a:srgbClr val="FFFFFF">
                <a:lumMod val="50000"/>
                <a:lumOff val="50000"/>
              </a:srgbClr>
            </a:solidFill>
            <a:prstDash val="solid"/>
          </a:ln>
        </p:spPr>
        <p:txBody>
          <a:bodyPr vert="horz" anchor="ctr" tIns="45720" lIns="91440" bIns="45720" rIns="91440">
            <a:normAutofit/>
          </a:bodyPr>
          <a:p>
            <a:pPr algn="ctr" marL="0"/>
          </a:p>
        </p:txBody>
      </p:sp>
      <p:sp>
        <p:nvSpPr>
          <p:cNvPr name="AutoShape 5" id="5"/>
          <p:cNvSpPr/>
          <p:nvPr/>
        </p:nvSpPr>
        <p:spPr>
          <a:xfrm rot="16200000">
            <a:off x="4250461" y="3716353"/>
            <a:ext cx="997360" cy="979782"/>
          </a:xfrm>
          <a:prstGeom prst="round2DiagRect">
            <a:avLst>
              <a:gd name="adj1" fmla="val 50000"/>
              <a:gd name="adj2" fmla="val 0"/>
            </a:avLst>
          </a:prstGeom>
          <a:solidFill>
            <a:srgbClr val="FFFFFF">
              <a:lumMod val="50000"/>
              <a:lumOff val="50000"/>
            </a:srgbClr>
          </a:solidFill>
          <a:ln cap="flat" cmpd="sng">
            <a:prstDash val="solid"/>
          </a:ln>
        </p:spPr>
        <p:txBody>
          <a:bodyPr vert="horz" anchor="ctr" tIns="45720" lIns="91440" bIns="45720" rIns="91440">
            <a:normAutofit/>
          </a:bodyPr>
          <a:p>
            <a:pPr algn="ctr" marL="0"/>
          </a:p>
        </p:txBody>
      </p:sp>
      <p:sp>
        <p:nvSpPr>
          <p:cNvPr name="Freeform 6" id="6"/>
          <p:cNvSpPr/>
          <p:nvPr/>
        </p:nvSpPr>
        <p:spPr>
          <a:xfrm flipV="true" rot="10800000">
            <a:off x="4482529" y="4010856"/>
            <a:ext cx="482637" cy="329342"/>
          </a:xfrm>
          <a:custGeom>
            <a:avLst/>
            <a:gdLst/>
            <a:ahLst/>
            <a:cxnLst/>
            <a:rect r="r" b="b" t="t" l="l"/>
            <a:pathLst>
              <a:path w="607639" h="414642" stroke="true" fill="norm" extrusionOk="true">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rgbClr val="2F2F2F"/>
          </a:solidFill>
        </p:spPr>
        <p:txBody>
          <a:bodyPr vert="horz" anchor="ctr" tIns="45720" lIns="91440" bIns="45720" rIns="91440">
            <a:normAutofit/>
          </a:bodyPr>
          <a:p>
            <a:pPr algn="ctr" marL="0"/>
          </a:p>
        </p:txBody>
      </p:sp>
      <p:sp>
        <p:nvSpPr>
          <p:cNvPr name="AutoShape 7" id="7"/>
          <p:cNvSpPr/>
          <p:nvPr/>
        </p:nvSpPr>
        <p:spPr>
          <a:xfrm rot="16200000">
            <a:off x="4098859" y="1543857"/>
            <a:ext cx="1234483" cy="1212728"/>
          </a:xfrm>
          <a:prstGeom prst="round2DiagRect">
            <a:avLst>
              <a:gd name="adj1" fmla="val 50000"/>
              <a:gd name="adj2" fmla="val 0"/>
            </a:avLst>
          </a:prstGeom>
          <a:noFill/>
          <a:ln w="28575" cap="flat" cmpd="sng">
            <a:solidFill>
              <a:srgbClr val="FFFFFF">
                <a:lumMod val="50000"/>
                <a:lumOff val="50000"/>
              </a:srgbClr>
            </a:solidFill>
            <a:prstDash val="solid"/>
          </a:ln>
        </p:spPr>
        <p:txBody>
          <a:bodyPr vert="horz" anchor="ctr" tIns="45720" lIns="91440" bIns="45720" rIns="91440">
            <a:normAutofit/>
          </a:bodyPr>
          <a:p>
            <a:pPr algn="ctr" marL="0"/>
          </a:p>
        </p:txBody>
      </p:sp>
      <p:sp>
        <p:nvSpPr>
          <p:cNvPr name="AutoShape 8" id="8"/>
          <p:cNvSpPr/>
          <p:nvPr/>
        </p:nvSpPr>
        <p:spPr>
          <a:xfrm rot="16200000">
            <a:off x="4210091" y="1640867"/>
            <a:ext cx="1034918" cy="1016679"/>
          </a:xfrm>
          <a:prstGeom prst="round2DiagRect">
            <a:avLst>
              <a:gd name="adj1" fmla="val 50000"/>
              <a:gd name="adj2" fmla="val 0"/>
            </a:avLst>
          </a:prstGeom>
          <a:solidFill>
            <a:srgbClr val="FFFFFF">
              <a:lumMod val="50000"/>
              <a:lumOff val="50000"/>
            </a:srgbClr>
          </a:solidFill>
          <a:ln cap="flat" cmpd="sng">
            <a:prstDash val="solid"/>
          </a:ln>
        </p:spPr>
        <p:txBody>
          <a:bodyPr vert="horz" anchor="ctr" tIns="45720" lIns="91440" bIns="45720" rIns="91440">
            <a:normAutofit/>
          </a:bodyPr>
          <a:p>
            <a:pPr algn="ctr" marL="0"/>
          </a:p>
        </p:txBody>
      </p:sp>
      <p:sp>
        <p:nvSpPr>
          <p:cNvPr name="Freeform 9" id="9"/>
          <p:cNvSpPr/>
          <p:nvPr/>
        </p:nvSpPr>
        <p:spPr>
          <a:xfrm>
            <a:off x="4451413" y="1869472"/>
            <a:ext cx="579957" cy="579195"/>
          </a:xfrm>
          <a:custGeom>
            <a:avLst/>
            <a:gdLst/>
            <a:ahLst/>
            <a:cxnLst/>
            <a:rect r="r" b="b" t="t" l="l"/>
            <a:pathLst>
              <a:path w="591547" h="590770" stroke="true" fill="norm" extrusionOk="true">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rgbClr val="2F2F2F"/>
          </a:solidFill>
        </p:spPr>
        <p:txBody>
          <a:bodyPr vert="horz" anchor="ctr" tIns="45720" lIns="91440" bIns="45720" rIns="91440">
            <a:normAutofit/>
          </a:bodyPr>
          <a:p>
            <a:pPr algn="ctr" marL="0"/>
          </a:p>
        </p:txBody>
      </p:sp>
      <p:sp>
        <p:nvSpPr>
          <p:cNvPr name="AutoShape 10" id="10"/>
          <p:cNvSpPr/>
          <p:nvPr/>
        </p:nvSpPr>
        <p:spPr>
          <a:xfrm rot="16200000">
            <a:off x="5865128" y="2561102"/>
            <a:ext cx="1753838" cy="1722930"/>
          </a:xfrm>
          <a:prstGeom prst="round2DiagRect">
            <a:avLst>
              <a:gd name="adj1" fmla="val 50000"/>
              <a:gd name="adj2" fmla="val 0"/>
            </a:avLst>
          </a:prstGeom>
          <a:noFill/>
          <a:ln w="28575" cap="flat" cmpd="sng">
            <a:solidFill>
              <a:schemeClr val="accent2"/>
            </a:solidFill>
            <a:prstDash val="solid"/>
          </a:ln>
        </p:spPr>
        <p:txBody>
          <a:bodyPr vert="horz" anchor="ctr" tIns="45720" lIns="91440" bIns="45720" rIns="91440">
            <a:normAutofit/>
          </a:bodyPr>
          <a:p>
            <a:pPr algn="ctr" marL="0"/>
          </a:p>
        </p:txBody>
      </p:sp>
      <p:sp>
        <p:nvSpPr>
          <p:cNvPr name="AutoShape 11" id="11"/>
          <p:cNvSpPr/>
          <p:nvPr/>
        </p:nvSpPr>
        <p:spPr>
          <a:xfrm rot="16200000">
            <a:off x="6023156" y="2698924"/>
            <a:ext cx="1470315" cy="1444402"/>
          </a:xfrm>
          <a:prstGeom prst="round2DiagRect">
            <a:avLst>
              <a:gd name="adj1" fmla="val 50000"/>
              <a:gd name="adj2" fmla="val 0"/>
            </a:avLst>
          </a:prstGeom>
          <a:solidFill>
            <a:schemeClr val="accent2"/>
          </a:solidFill>
          <a:ln cap="flat" cmpd="sng">
            <a:prstDash val="solid"/>
          </a:ln>
        </p:spPr>
        <p:txBody>
          <a:bodyPr vert="horz" anchor="ctr" tIns="45720" lIns="91440" bIns="45720" rIns="91440">
            <a:normAutofit/>
          </a:bodyPr>
          <a:p>
            <a:pPr algn="ctr" marL="0"/>
          </a:p>
        </p:txBody>
      </p:sp>
      <p:sp>
        <p:nvSpPr>
          <p:cNvPr name="Freeform 12" id="12"/>
          <p:cNvSpPr/>
          <p:nvPr/>
        </p:nvSpPr>
        <p:spPr>
          <a:xfrm flipH="true">
            <a:off x="6312570" y="3100409"/>
            <a:ext cx="844608" cy="609499"/>
          </a:xfrm>
          <a:custGeom>
            <a:avLst/>
            <a:gdLst/>
            <a:ahLst/>
            <a:cxnLst/>
            <a:rect r="r" b="b" t="t" l="l"/>
            <a:pathLst>
              <a:path w="605879" h="437224" stroke="true" fill="norm" extrusionOk="true">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rgbClr val="2F2F2F"/>
          </a:solidFill>
        </p:spPr>
        <p:txBody>
          <a:bodyPr vert="horz" anchor="ctr" tIns="45720" lIns="91440" bIns="45720" rIns="91440">
            <a:normAutofit/>
          </a:bodyPr>
          <a:p>
            <a:pPr algn="ctr" marL="0"/>
          </a:p>
        </p:txBody>
      </p:sp>
      <p:sp>
        <p:nvSpPr>
          <p:cNvPr name="AutoShape 13" id="13"/>
          <p:cNvSpPr/>
          <p:nvPr/>
        </p:nvSpPr>
        <p:spPr>
          <a:xfrm>
            <a:off x="7827460" y="3484355"/>
            <a:ext cx="3691440" cy="1346522"/>
          </a:xfrm>
          <a:prstGeom prst="rect">
            <a:avLst/>
          </a:prstGeom>
          <a:noFill/>
        </p:spPr>
        <p:txBody>
          <a:bodyPr vert="horz" anchor="t" wrap="square" tIns="45720" lIns="90000" bIns="45720" rIns="90000">
            <a:spAutoFit/>
          </a:bodyPr>
          <a:p>
            <a:pPr algn="l" marL="0">
              <a:lnSpc>
                <a:spcPct val="150000"/>
              </a:lnSpc>
            </a:pPr>
            <a:r>
              <a:rPr lang="zh-CN" b="false" i="false" sz="1400" baseline="0" u="none" altLang="en-US">
                <a:solidFill>
                  <a:srgbClr val="FFFFFF"/>
                </a:solidFill>
                <a:latin typeface="微软雅黑"/>
                <a:ea typeface="微软雅黑"/>
              </a:rPr>
              <a:t>太空电梯基于离心力与重力的平衡原理。在地球自转下，电梯可以通过中心稳定的超重量平台，抵抗地球引力，利用动力装置推动缆索，达到提升的目的。</a:t>
            </a:r>
          </a:p>
        </p:txBody>
      </p:sp>
      <p:sp>
        <p:nvSpPr>
          <p:cNvPr name="TextBox 14" id="14"/>
          <p:cNvSpPr txBox="true"/>
          <p:nvPr/>
        </p:nvSpPr>
        <p:spPr>
          <a:xfrm>
            <a:off x="7827460" y="3058529"/>
            <a:ext cx="3691440" cy="338554"/>
          </a:xfrm>
          <a:prstGeom prst="rect">
            <a:avLst/>
          </a:prstGeom>
          <a:noFill/>
        </p:spPr>
        <p:txBody>
          <a:bodyPr anchor="ctr" rtlCol="false" vert="horz" wrap="square" tIns="45720" lIns="90000" bIns="45720" rIns="90000">
            <a:spAutoFit/>
          </a:bodyPr>
          <a:lstStyle/>
          <a:p>
            <a:pPr algn="l" fontAlgn="auto" indent="0" marR="0" marL="0">
              <a:spcBef>
                <a:spcPct val="0"/>
              </a:spcBef>
              <a:spcAft>
                <a:spcPct val="0"/>
              </a:spcAft>
              <a:defRPr/>
            </a:pPr>
            <a:r>
              <a:rPr lang="zh-CN" b="true" i="false" sz="1600" baseline="0" u="none" altLang="en-US">
                <a:ln/>
                <a:solidFill>
                  <a:schemeClr val="accent1"/>
                </a:solidFill>
                <a:latin typeface="微软雅黑"/>
                <a:ea typeface="微软雅黑"/>
              </a:rPr>
              <a:t>工作机制与原理解析</a:t>
            </a:r>
            <a:endParaRPr lang="en-US" sz="1100"/>
          </a:p>
        </p:txBody>
      </p:sp>
      <p:sp>
        <p:nvSpPr>
          <p:cNvPr name="AutoShape 15" id="15"/>
          <p:cNvSpPr/>
          <p:nvPr/>
        </p:nvSpPr>
        <p:spPr>
          <a:xfrm>
            <a:off x="407042" y="1758103"/>
            <a:ext cx="3564465" cy="1346522"/>
          </a:xfrm>
          <a:prstGeom prst="rect">
            <a:avLst/>
          </a:prstGeom>
          <a:noFill/>
        </p:spPr>
        <p:txBody>
          <a:bodyPr vert="horz" anchor="t" wrap="square" tIns="45720" lIns="90000" bIns="45720" rIns="90000">
            <a:spAutoFit/>
          </a:bodyPr>
          <a:p>
            <a:pPr algn="l" marL="0">
              <a:lnSpc>
                <a:spcPct val="150000"/>
              </a:lnSpc>
            </a:pPr>
            <a:r>
              <a:rPr lang="zh-CN" b="false" i="false" sz="1400" baseline="0" u="none" altLang="en-US">
                <a:solidFill>
                  <a:srgbClr val="FFFFFF"/>
                </a:solidFill>
                <a:latin typeface="微软雅黑"/>
                <a:ea typeface="微软雅黑"/>
              </a:rPr>
              <a:t>太空电梯是指一种由地球表面延伸至外太空的结构，通过缆索将地面与太空连接起来。其核心思想是利用高强度材料悬挂一个稳定的平台，使货物和人员能够轻松进出太空。</a:t>
            </a:r>
          </a:p>
        </p:txBody>
      </p:sp>
      <p:sp>
        <p:nvSpPr>
          <p:cNvPr name="TextBox 16" id="16"/>
          <p:cNvSpPr txBox="true"/>
          <p:nvPr/>
        </p:nvSpPr>
        <p:spPr>
          <a:xfrm>
            <a:off x="407042" y="1332277"/>
            <a:ext cx="3564465" cy="338554"/>
          </a:xfrm>
          <a:prstGeom prst="rect">
            <a:avLst/>
          </a:prstGeom>
          <a:noFill/>
        </p:spPr>
        <p:txBody>
          <a:bodyPr anchor="ctr" rtlCol="false" vert="horz" wrap="square" tIns="45720" lIns="90000" bIns="45720" rIns="90000">
            <a:spAutoFit/>
          </a:bodyPr>
          <a:lstStyle/>
          <a:p>
            <a:pPr algn="l" fontAlgn="auto" indent="0" marR="0" marL="0">
              <a:spcBef>
                <a:spcPct val="0"/>
              </a:spcBef>
              <a:spcAft>
                <a:spcPct val="0"/>
              </a:spcAft>
              <a:defRPr/>
            </a:pPr>
            <a:r>
              <a:rPr lang="zh-CN" b="true" i="false" sz="1600" baseline="0" u="none" altLang="en-US">
                <a:solidFill>
                  <a:srgbClr val="FFFFFF"/>
                </a:solidFill>
                <a:latin typeface="微软雅黑"/>
                <a:ea typeface="微软雅黑"/>
              </a:rPr>
              <a:t>太空电梯的基本概念</a:t>
            </a:r>
            <a:endParaRPr lang="en-US" sz="1100"/>
          </a:p>
        </p:txBody>
      </p:sp>
      <p:sp>
        <p:nvSpPr>
          <p:cNvPr name="AutoShape 17" id="17"/>
          <p:cNvSpPr/>
          <p:nvPr/>
        </p:nvSpPr>
        <p:spPr>
          <a:xfrm>
            <a:off x="407042" y="4038205"/>
            <a:ext cx="3564465" cy="1346522"/>
          </a:xfrm>
          <a:prstGeom prst="rect">
            <a:avLst/>
          </a:prstGeom>
          <a:noFill/>
        </p:spPr>
        <p:txBody>
          <a:bodyPr vert="horz" anchor="t" wrap="square" tIns="45720" lIns="90000" bIns="45720" rIns="90000">
            <a:spAutoFit/>
          </a:bodyPr>
          <a:p>
            <a:pPr algn="l" marL="0">
              <a:lnSpc>
                <a:spcPct val="150000"/>
              </a:lnSpc>
            </a:pPr>
            <a:r>
              <a:rPr lang="zh-CN" b="false" i="false" sz="1400" baseline="0" u="none" altLang="en-US">
                <a:solidFill>
                  <a:srgbClr val="FFFFFF"/>
                </a:solidFill>
                <a:latin typeface="微软雅黑"/>
                <a:ea typeface="微软雅黑"/>
              </a:rPr>
              <a:t>太空电梯的概念源于1895年俄国科学家康斯坦丁·齐奥尔科夫斯基提出的“空间塔”。此后，随着材料科学和航天技术的发展，太空电梯逐渐成为可行的研究课题。</a:t>
            </a:r>
          </a:p>
        </p:txBody>
      </p:sp>
      <p:sp>
        <p:nvSpPr>
          <p:cNvPr name="TextBox 18" id="18"/>
          <p:cNvSpPr txBox="true"/>
          <p:nvPr/>
        </p:nvSpPr>
        <p:spPr>
          <a:xfrm>
            <a:off x="407042" y="3612379"/>
            <a:ext cx="3564465" cy="338554"/>
          </a:xfrm>
          <a:prstGeom prst="rect">
            <a:avLst/>
          </a:prstGeom>
          <a:noFill/>
        </p:spPr>
        <p:txBody>
          <a:bodyPr anchor="ctr" rtlCol="false" vert="horz" wrap="square" tIns="45720" lIns="90000" bIns="45720" rIns="90000">
            <a:spAutoFit/>
          </a:bodyPr>
          <a:lstStyle/>
          <a:p>
            <a:pPr algn="l" fontAlgn="auto" indent="0" marR="0" marL="0">
              <a:spcBef>
                <a:spcPct val="0"/>
              </a:spcBef>
              <a:spcAft>
                <a:spcPct val="0"/>
              </a:spcAft>
              <a:defRPr/>
            </a:pPr>
            <a:r>
              <a:rPr lang="zh-CN" b="true" i="false" sz="1600" baseline="0" u="none" altLang="en-US">
                <a:ln/>
                <a:solidFill>
                  <a:srgbClr val="FFFFFF"/>
                </a:solidFill>
                <a:latin typeface="微软雅黑"/>
                <a:ea typeface="微软雅黑"/>
              </a:rPr>
              <a:t>相关历史发展</a:t>
            </a:r>
            <a:endParaRPr lang="en-US" sz="1100"/>
          </a:p>
        </p:txBody>
      </p:sp>
    </p:spTree>
  </p:cSld>
  <p:clrMapOvr>
    <a:masterClrMapping/>
  </p:clrMapOvr>
</p:sld>
</file>

<file path=ppt/slides/slide5.xml><?xml version="1.0" encoding="utf-8"?>
<p:sld xmlns:p="http://schemas.openxmlformats.org/presentationml/2006/main" xmlns:a="http://schemas.openxmlformats.org/drawingml/2006/main">
  <p:cSld>
    <p:bg>
      <p:bgPr>
        <a:gradFill>
          <a:gsLst>
            <a:gs pos="0">
              <a:srgbClr val="3091CC">
                <a:lumMod val="75000"/>
              </a:srgbClr>
            </a:gs>
            <a:gs pos="72000">
              <a:srgbClr val="3091CC">
                <a:lumMod val="50000"/>
              </a:srgbClr>
            </a:gs>
          </a:gsLst>
          <a:lin ang="2700000"/>
        </a:gradFill>
      </p:bgPr>
    </p:bg>
    <p:spTree>
      <p:nvGrpSpPr>
        <p:cNvPr id="1" name=""/>
        <p:cNvGrpSpPr/>
        <p:nvPr/>
      </p:nvGrpSpPr>
      <p:grpSpPr>
        <a:xfrm>
          <a:off x="0" y="0"/>
          <a:ext cx="0" cy="0"/>
          <a:chOff x="0" y="0"/>
          <a:chExt cx="0" cy="0"/>
        </a:xfrm>
      </p:grpSpPr>
      <p:sp>
        <p:nvSpPr>
          <p:cNvPr name="AutoShape 2" id="2"/>
          <p:cNvSpPr/>
          <p:nvPr>
            <p:ph type="title"/>
          </p:nvPr>
        </p:nvSpPr>
        <p:spPr>
          <a:xfrm>
            <a:off x="660400" y="128587"/>
            <a:ext cx="10858500" cy="900112"/>
          </a:xfrm>
        </p:spPr>
        <p:txBody>
          <a:bodyPr vert="horz" anchor="b" tIns="45720" lIns="91440" bIns="45720" rIns="91440">
            <a:normAutofit/>
          </a:bodyPr>
          <a:p>
            <a:pPr algn="l">
              <a:lnSpc>
                <a:spcPct val="100000"/>
              </a:lnSpc>
              <a:spcBef>
                <a:spcPct val="0"/>
              </a:spcBef>
            </a:pPr>
            <a:r>
              <a:rPr lang="zh-CN" b="true" i="false" sz="2800" baseline="0" u="none" altLang="en-US">
                <a:solidFill>
                  <a:srgbClr val="FFFFFF"/>
                </a:solidFill>
                <a:latin typeface="微软雅黑"/>
                <a:ea typeface="微软雅黑"/>
              </a:rPr>
              <a:t>建设必要性</a:t>
            </a:r>
          </a:p>
        </p:txBody>
      </p:sp>
      <p:sp>
        <p:nvSpPr>
          <p:cNvPr name="TextBox 3" id="3"/>
          <p:cNvSpPr txBox="true"/>
          <p:nvPr/>
        </p:nvSpPr>
        <p:spPr>
          <a:xfrm>
            <a:off x="8140425" y="3267832"/>
            <a:ext cx="3160309" cy="1346522"/>
          </a:xfrm>
          <a:prstGeom prst="rect">
            <a:avLst/>
          </a:prstGeom>
          <a:noFill/>
        </p:spPr>
        <p:txBody>
          <a:bodyPr anchor="t" rtlCol="false" vert="horz" wrap="square" tIns="45720" lIns="91440" bIns="45720" rIns="91440">
            <a:spAutoFit/>
          </a:bodyPr>
          <a:lstStyle/>
          <a:p>
            <a:pPr algn="l" fontAlgn="auto" indent="0" marR="0" marL="0">
              <a:lnSpc>
                <a:spcPct val="150000"/>
              </a:lnSpc>
              <a:spcBef>
                <a:spcPct val="0"/>
              </a:spcBef>
              <a:spcAft>
                <a:spcPct val="0"/>
              </a:spcAft>
              <a:defRPr/>
            </a:pPr>
            <a:r>
              <a:rPr lang="zh-CN" b="false" i="false" sz="1400" baseline="0" u="none" altLang="en-US">
                <a:solidFill>
                  <a:srgbClr val="FFFFFF"/>
                </a:solidFill>
                <a:latin typeface="微软雅黑"/>
                <a:ea typeface="微软雅黑"/>
              </a:rPr>
              <a:t>太空电梯将改变人类获取太空资源的方式，有助于解决地球上的资源短缺问题，为人类在宇宙的长期生存与扩展提供可能。</a:t>
            </a:r>
            <a:endParaRPr lang="en-US" sz="1100"/>
          </a:p>
        </p:txBody>
      </p:sp>
      <p:sp>
        <p:nvSpPr>
          <p:cNvPr name="TextBox 4" id="4"/>
          <p:cNvSpPr txBox="true"/>
          <p:nvPr/>
        </p:nvSpPr>
        <p:spPr>
          <a:xfrm>
            <a:off x="8140425" y="2790427"/>
            <a:ext cx="3160309" cy="338554"/>
          </a:xfrm>
          <a:prstGeom prst="rect">
            <a:avLst/>
          </a:prstGeom>
          <a:noFill/>
        </p:spPr>
        <p:txBody>
          <a:bodyPr anchor="t" rtlCol="false" vert="horz" wrap="square" tIns="45720" lIns="91440" bIns="45720" rIns="91440">
            <a:spAutoFit/>
          </a:bodyPr>
          <a:lstStyle/>
          <a:p>
            <a:pPr algn="l" fontAlgn="auto" indent="0" marR="0" marL="0">
              <a:lnSpc>
                <a:spcPct val="100000"/>
              </a:lnSpc>
              <a:spcBef>
                <a:spcPct val="0"/>
              </a:spcBef>
              <a:spcAft>
                <a:spcPct val="0"/>
              </a:spcAft>
              <a:defRPr/>
            </a:pPr>
            <a:r>
              <a:rPr lang="zh-CN" b="true" i="false" sz="1600" baseline="0" u="none" altLang="en-US">
                <a:solidFill>
                  <a:srgbClr val="FFFFFF"/>
                </a:solidFill>
                <a:latin typeface="微软雅黑"/>
                <a:ea typeface="微软雅黑"/>
              </a:rPr>
              <a:t>对人类未来的意义</a:t>
            </a:r>
            <a:endParaRPr lang="en-US" sz="1100"/>
          </a:p>
        </p:txBody>
      </p:sp>
      <p:sp>
        <p:nvSpPr>
          <p:cNvPr name="Freeform 5" id="5"/>
          <p:cNvSpPr/>
          <p:nvPr/>
        </p:nvSpPr>
        <p:spPr>
          <a:xfrm>
            <a:off x="8244077" y="2205314"/>
            <a:ext cx="258614" cy="359832"/>
          </a:xfrm>
          <a:custGeom>
            <a:avLst/>
            <a:gdLst/>
            <a:ahLst/>
            <a:cxnLst/>
            <a:rect r="r" b="b" t="t" l="l"/>
            <a:pathLst>
              <a:path w="120000" h="120000" stroke="true" fill="norm" extrusionOk="false">
                <a:moveTo>
                  <a:pt x="75403" y="112293"/>
                </a:moveTo>
                <a:lnTo>
                  <a:pt x="75403" y="112293"/>
                </a:lnTo>
                <a:cubicBezTo>
                  <a:pt x="75403" y="114770"/>
                  <a:pt x="78044" y="117247"/>
                  <a:pt x="80684" y="117247"/>
                </a:cubicBezTo>
                <a:cubicBezTo>
                  <a:pt x="109144" y="119724"/>
                  <a:pt x="109144" y="119724"/>
                  <a:pt x="109144" y="119724"/>
                </a:cubicBezTo>
                <a:cubicBezTo>
                  <a:pt x="112078" y="119724"/>
                  <a:pt x="112078" y="117247"/>
                  <a:pt x="114718" y="114770"/>
                </a:cubicBezTo>
                <a:cubicBezTo>
                  <a:pt x="114718" y="92752"/>
                  <a:pt x="114718" y="92752"/>
                  <a:pt x="114718" y="92752"/>
                </a:cubicBezTo>
                <a:cubicBezTo>
                  <a:pt x="78044" y="90275"/>
                  <a:pt x="78044" y="90275"/>
                  <a:pt x="78044" y="90275"/>
                </a:cubicBezTo>
                <a:lnTo>
                  <a:pt x="75403" y="112293"/>
                </a:lnTo>
                <a:close/>
                <a:moveTo>
                  <a:pt x="5281" y="92752"/>
                </a:moveTo>
                <a:lnTo>
                  <a:pt x="5281" y="92752"/>
                </a:lnTo>
                <a:cubicBezTo>
                  <a:pt x="5281" y="114770"/>
                  <a:pt x="5281" y="114770"/>
                  <a:pt x="5281" y="114770"/>
                </a:cubicBezTo>
                <a:cubicBezTo>
                  <a:pt x="5281" y="117247"/>
                  <a:pt x="7921" y="119724"/>
                  <a:pt x="10268" y="119724"/>
                </a:cubicBezTo>
                <a:cubicBezTo>
                  <a:pt x="39022" y="117247"/>
                  <a:pt x="39022" y="117247"/>
                  <a:pt x="39022" y="117247"/>
                </a:cubicBezTo>
                <a:cubicBezTo>
                  <a:pt x="41662" y="117247"/>
                  <a:pt x="44303" y="114770"/>
                  <a:pt x="44303" y="112293"/>
                </a:cubicBezTo>
                <a:cubicBezTo>
                  <a:pt x="41662" y="90275"/>
                  <a:pt x="41662" y="90275"/>
                  <a:pt x="41662" y="90275"/>
                </a:cubicBezTo>
                <a:lnTo>
                  <a:pt x="5281" y="92752"/>
                </a:lnTo>
                <a:close/>
                <a:moveTo>
                  <a:pt x="0" y="56422"/>
                </a:moveTo>
                <a:lnTo>
                  <a:pt x="0" y="56422"/>
                </a:lnTo>
                <a:cubicBezTo>
                  <a:pt x="2640" y="80642"/>
                  <a:pt x="2640" y="80642"/>
                  <a:pt x="2640" y="80642"/>
                </a:cubicBezTo>
                <a:cubicBezTo>
                  <a:pt x="39022" y="75688"/>
                  <a:pt x="39022" y="75688"/>
                  <a:pt x="39022" y="75688"/>
                </a:cubicBezTo>
                <a:cubicBezTo>
                  <a:pt x="39022" y="53944"/>
                  <a:pt x="39022" y="53944"/>
                  <a:pt x="39022" y="53944"/>
                </a:cubicBezTo>
                <a:lnTo>
                  <a:pt x="39022" y="51467"/>
                </a:lnTo>
                <a:cubicBezTo>
                  <a:pt x="39022" y="41834"/>
                  <a:pt x="46943" y="31926"/>
                  <a:pt x="59853" y="31926"/>
                </a:cubicBezTo>
                <a:cubicBezTo>
                  <a:pt x="72762" y="31926"/>
                  <a:pt x="80684" y="41834"/>
                  <a:pt x="80684" y="51467"/>
                </a:cubicBezTo>
                <a:lnTo>
                  <a:pt x="80684" y="53944"/>
                </a:lnTo>
                <a:cubicBezTo>
                  <a:pt x="78044" y="75688"/>
                  <a:pt x="78044" y="75688"/>
                  <a:pt x="78044" y="75688"/>
                </a:cubicBezTo>
                <a:cubicBezTo>
                  <a:pt x="117066" y="80642"/>
                  <a:pt x="117066" y="80642"/>
                  <a:pt x="117066" y="80642"/>
                </a:cubicBezTo>
                <a:cubicBezTo>
                  <a:pt x="119706" y="56422"/>
                  <a:pt x="119706" y="56422"/>
                  <a:pt x="119706" y="56422"/>
                </a:cubicBezTo>
                <a:cubicBezTo>
                  <a:pt x="119706" y="53944"/>
                  <a:pt x="119706" y="53944"/>
                  <a:pt x="119706" y="51467"/>
                </a:cubicBezTo>
                <a:cubicBezTo>
                  <a:pt x="119706" y="22018"/>
                  <a:pt x="93594" y="0"/>
                  <a:pt x="59853" y="0"/>
                </a:cubicBezTo>
                <a:cubicBezTo>
                  <a:pt x="25819" y="0"/>
                  <a:pt x="0" y="22018"/>
                  <a:pt x="0" y="51467"/>
                </a:cubicBezTo>
                <a:cubicBezTo>
                  <a:pt x="0" y="53944"/>
                  <a:pt x="0" y="53944"/>
                  <a:pt x="0" y="56422"/>
                </a:cubicBezTo>
                <a:close/>
              </a:path>
            </a:pathLst>
          </a:custGeom>
          <a:solidFill>
            <a:schemeClr val="accent1"/>
          </a:solidFill>
        </p:spPr>
        <p:txBody>
          <a:bodyPr vert="horz" anchor="ctr" wrap="square" tIns="45720" lIns="91440" bIns="45720" rIns="91440">
            <a:normAutofit/>
          </a:bodyPr>
          <a:p>
            <a:pPr fontAlgn="auto" indent="0" algn="l" marR="0" marL="0">
              <a:lnSpc>
                <a:spcPct val="80000"/>
              </a:lnSpc>
              <a:spcBef>
                <a:spcPct val="0"/>
              </a:spcBef>
              <a:spcAft>
                <a:spcPct val="0"/>
              </a:spcAft>
            </a:pPr>
          </a:p>
        </p:txBody>
      </p:sp>
      <p:sp>
        <p:nvSpPr>
          <p:cNvPr name="TextBox 6" id="6"/>
          <p:cNvSpPr txBox="true"/>
          <p:nvPr/>
        </p:nvSpPr>
        <p:spPr>
          <a:xfrm>
            <a:off x="673100" y="3267832"/>
            <a:ext cx="3160309" cy="1346522"/>
          </a:xfrm>
          <a:prstGeom prst="rect">
            <a:avLst/>
          </a:prstGeom>
          <a:noFill/>
        </p:spPr>
        <p:txBody>
          <a:bodyPr anchor="t" rtlCol="false" vert="horz" wrap="square" tIns="45720" lIns="91440" bIns="45720" rIns="91440">
            <a:spAutoFit/>
          </a:bodyPr>
          <a:lstStyle/>
          <a:p>
            <a:pPr algn="l" fontAlgn="auto" indent="0" marR="0" marL="0">
              <a:lnSpc>
                <a:spcPct val="150000"/>
              </a:lnSpc>
              <a:spcBef>
                <a:spcPct val="0"/>
              </a:spcBef>
              <a:spcAft>
                <a:spcPct val="0"/>
              </a:spcAft>
              <a:defRPr/>
            </a:pPr>
            <a:r>
              <a:rPr lang="zh-CN" b="false" i="false" sz="1400" baseline="0" u="none" altLang="en-US">
                <a:solidFill>
                  <a:srgbClr val="FFFFFF"/>
                </a:solidFill>
                <a:latin typeface="微软雅黑"/>
                <a:ea typeface="微软雅黑"/>
              </a:rPr>
              <a:t>建设太空电梯可以为科学研究提供低成本的进入太空的途径，有助于探索外太空、进行微重力实验，以及推动宇宙的科学进步。</a:t>
            </a:r>
            <a:endParaRPr lang="en-US" sz="1100"/>
          </a:p>
        </p:txBody>
      </p:sp>
      <p:sp>
        <p:nvSpPr>
          <p:cNvPr name="TextBox 7" id="7"/>
          <p:cNvSpPr txBox="true"/>
          <p:nvPr/>
        </p:nvSpPr>
        <p:spPr>
          <a:xfrm>
            <a:off x="673100" y="2790427"/>
            <a:ext cx="3160309" cy="338554"/>
          </a:xfrm>
          <a:prstGeom prst="rect">
            <a:avLst/>
          </a:prstGeom>
          <a:noFill/>
        </p:spPr>
        <p:txBody>
          <a:bodyPr anchor="t" rtlCol="false" vert="horz" wrap="square" tIns="45720" lIns="91440" bIns="45720" rIns="91440">
            <a:spAutoFit/>
          </a:bodyPr>
          <a:lstStyle/>
          <a:p>
            <a:pPr algn="l" fontAlgn="auto" indent="0" marR="0" marL="0">
              <a:lnSpc>
                <a:spcPct val="100000"/>
              </a:lnSpc>
              <a:spcBef>
                <a:spcPct val="0"/>
              </a:spcBef>
              <a:spcAft>
                <a:spcPct val="0"/>
              </a:spcAft>
              <a:defRPr/>
            </a:pPr>
            <a:r>
              <a:rPr lang="zh-CN" b="true" i="false" sz="1600" baseline="0" u="none" altLang="en-US">
                <a:solidFill>
                  <a:srgbClr val="FFFFFF"/>
                </a:solidFill>
                <a:latin typeface="微软雅黑"/>
                <a:ea typeface="微软雅黑"/>
              </a:rPr>
              <a:t>科学探索与研究目的</a:t>
            </a:r>
            <a:endParaRPr lang="en-US" sz="1100"/>
          </a:p>
        </p:txBody>
      </p:sp>
      <p:sp>
        <p:nvSpPr>
          <p:cNvPr name="Freeform 8" id="8"/>
          <p:cNvSpPr/>
          <p:nvPr/>
        </p:nvSpPr>
        <p:spPr>
          <a:xfrm>
            <a:off x="782082" y="2168215"/>
            <a:ext cx="287588" cy="297341"/>
          </a:xfrm>
          <a:custGeom>
            <a:avLst/>
            <a:gdLst/>
            <a:ahLst/>
            <a:cxnLst/>
            <a:rect r="r" b="b" t="t" l="l"/>
            <a:pathLst>
              <a:path w="120000" h="120000" stroke="true" fill="norm" extrusionOk="false">
                <a:moveTo>
                  <a:pt x="59879" y="45112"/>
                </a:moveTo>
                <a:lnTo>
                  <a:pt x="59879" y="45112"/>
                </a:lnTo>
                <a:cubicBezTo>
                  <a:pt x="49014" y="45112"/>
                  <a:pt x="42736" y="52932"/>
                  <a:pt x="42736" y="66466"/>
                </a:cubicBezTo>
                <a:cubicBezTo>
                  <a:pt x="42736" y="80000"/>
                  <a:pt x="49014" y="87819"/>
                  <a:pt x="59879" y="87819"/>
                </a:cubicBezTo>
                <a:cubicBezTo>
                  <a:pt x="70503" y="87819"/>
                  <a:pt x="77022" y="80000"/>
                  <a:pt x="77022" y="66466"/>
                </a:cubicBezTo>
                <a:cubicBezTo>
                  <a:pt x="77022" y="52932"/>
                  <a:pt x="70503" y="45112"/>
                  <a:pt x="59879" y="45112"/>
                </a:cubicBezTo>
                <a:close/>
                <a:moveTo>
                  <a:pt x="106720" y="21052"/>
                </a:moveTo>
                <a:lnTo>
                  <a:pt x="106720" y="21052"/>
                </a:lnTo>
                <a:cubicBezTo>
                  <a:pt x="93923" y="21052"/>
                  <a:pt x="93923" y="21052"/>
                  <a:pt x="93923" y="21052"/>
                </a:cubicBezTo>
                <a:cubicBezTo>
                  <a:pt x="91750" y="21052"/>
                  <a:pt x="89818" y="21052"/>
                  <a:pt x="87645" y="18345"/>
                </a:cubicBezTo>
                <a:cubicBezTo>
                  <a:pt x="85472" y="2406"/>
                  <a:pt x="85472" y="2406"/>
                  <a:pt x="85472" y="2406"/>
                </a:cubicBezTo>
                <a:cubicBezTo>
                  <a:pt x="83299" y="2406"/>
                  <a:pt x="81126" y="0"/>
                  <a:pt x="78953" y="0"/>
                </a:cubicBezTo>
                <a:cubicBezTo>
                  <a:pt x="38390" y="0"/>
                  <a:pt x="38390" y="0"/>
                  <a:pt x="38390" y="0"/>
                </a:cubicBezTo>
                <a:cubicBezTo>
                  <a:pt x="38390" y="0"/>
                  <a:pt x="36217" y="2406"/>
                  <a:pt x="34285" y="2406"/>
                </a:cubicBezTo>
                <a:cubicBezTo>
                  <a:pt x="29698" y="18345"/>
                  <a:pt x="29698" y="18345"/>
                  <a:pt x="29698" y="18345"/>
                </a:cubicBezTo>
                <a:cubicBezTo>
                  <a:pt x="29698" y="21052"/>
                  <a:pt x="27766" y="21052"/>
                  <a:pt x="25593" y="21052"/>
                </a:cubicBezTo>
                <a:cubicBezTo>
                  <a:pt x="12796" y="21052"/>
                  <a:pt x="12796" y="21052"/>
                  <a:pt x="12796" y="21052"/>
                </a:cubicBezTo>
                <a:cubicBezTo>
                  <a:pt x="4104" y="21052"/>
                  <a:pt x="0" y="29172"/>
                  <a:pt x="0" y="36992"/>
                </a:cubicBezTo>
                <a:cubicBezTo>
                  <a:pt x="0" y="103759"/>
                  <a:pt x="0" y="103759"/>
                  <a:pt x="0" y="103759"/>
                </a:cubicBezTo>
                <a:cubicBezTo>
                  <a:pt x="0" y="111879"/>
                  <a:pt x="4104" y="119699"/>
                  <a:pt x="12796" y="119699"/>
                </a:cubicBezTo>
                <a:cubicBezTo>
                  <a:pt x="106720" y="119699"/>
                  <a:pt x="106720" y="119699"/>
                  <a:pt x="106720" y="119699"/>
                </a:cubicBezTo>
                <a:cubicBezTo>
                  <a:pt x="113480" y="119699"/>
                  <a:pt x="119758" y="111879"/>
                  <a:pt x="119758" y="103759"/>
                </a:cubicBezTo>
                <a:cubicBezTo>
                  <a:pt x="119758" y="36992"/>
                  <a:pt x="119758" y="36992"/>
                  <a:pt x="119758" y="36992"/>
                </a:cubicBezTo>
                <a:cubicBezTo>
                  <a:pt x="119758" y="29172"/>
                  <a:pt x="113480" y="21052"/>
                  <a:pt x="106720" y="21052"/>
                </a:cubicBezTo>
                <a:close/>
                <a:moveTo>
                  <a:pt x="59879" y="103759"/>
                </a:moveTo>
                <a:lnTo>
                  <a:pt x="59879" y="103759"/>
                </a:lnTo>
                <a:cubicBezTo>
                  <a:pt x="42736" y="103759"/>
                  <a:pt x="29698" y="87819"/>
                  <a:pt x="29698" y="66466"/>
                </a:cubicBezTo>
                <a:cubicBezTo>
                  <a:pt x="29698" y="45112"/>
                  <a:pt x="42736" y="29172"/>
                  <a:pt x="59879" y="29172"/>
                </a:cubicBezTo>
                <a:cubicBezTo>
                  <a:pt x="77022" y="29172"/>
                  <a:pt x="89818" y="45112"/>
                  <a:pt x="89818" y="66466"/>
                </a:cubicBezTo>
                <a:cubicBezTo>
                  <a:pt x="89818" y="87819"/>
                  <a:pt x="77022" y="103759"/>
                  <a:pt x="59879" y="103759"/>
                </a:cubicBezTo>
                <a:close/>
                <a:moveTo>
                  <a:pt x="102615" y="47819"/>
                </a:moveTo>
                <a:lnTo>
                  <a:pt x="102615" y="47819"/>
                </a:lnTo>
                <a:cubicBezTo>
                  <a:pt x="100442" y="47819"/>
                  <a:pt x="98269" y="45112"/>
                  <a:pt x="98269" y="42406"/>
                </a:cubicBezTo>
                <a:cubicBezTo>
                  <a:pt x="98269" y="39699"/>
                  <a:pt x="100442" y="36992"/>
                  <a:pt x="102615" y="36992"/>
                </a:cubicBezTo>
                <a:cubicBezTo>
                  <a:pt x="104547" y="36992"/>
                  <a:pt x="106720" y="39699"/>
                  <a:pt x="106720" y="42406"/>
                </a:cubicBezTo>
                <a:cubicBezTo>
                  <a:pt x="106720" y="45112"/>
                  <a:pt x="104547" y="47819"/>
                  <a:pt x="102615" y="47819"/>
                </a:cubicBezTo>
                <a:close/>
              </a:path>
            </a:pathLst>
          </a:custGeom>
          <a:solidFill>
            <a:schemeClr val="accent1"/>
          </a:solidFill>
        </p:spPr>
        <p:txBody>
          <a:bodyPr vert="horz" anchor="ctr" wrap="square" tIns="45720" lIns="91440" bIns="45720" rIns="91440">
            <a:normAutofit/>
          </a:bodyPr>
          <a:p>
            <a:pPr fontAlgn="auto" indent="0" algn="l" marR="0" marL="0">
              <a:lnSpc>
                <a:spcPct val="80000"/>
              </a:lnSpc>
              <a:spcBef>
                <a:spcPct val="0"/>
              </a:spcBef>
              <a:spcAft>
                <a:spcPct val="0"/>
              </a:spcAft>
            </a:pPr>
          </a:p>
        </p:txBody>
      </p:sp>
      <p:sp>
        <p:nvSpPr>
          <p:cNvPr name="TextBox 9" id="9"/>
          <p:cNvSpPr txBox="true"/>
          <p:nvPr/>
        </p:nvSpPr>
        <p:spPr>
          <a:xfrm>
            <a:off x="4419433" y="3267832"/>
            <a:ext cx="3160309" cy="1346522"/>
          </a:xfrm>
          <a:prstGeom prst="rect">
            <a:avLst/>
          </a:prstGeom>
          <a:noFill/>
        </p:spPr>
        <p:txBody>
          <a:bodyPr anchor="t" rtlCol="false" vert="horz" wrap="square" tIns="45720" lIns="91440" bIns="45720" rIns="91440">
            <a:spAutoFit/>
          </a:bodyPr>
          <a:lstStyle/>
          <a:p>
            <a:pPr algn="l" fontAlgn="auto" indent="0" marR="0" marL="0">
              <a:lnSpc>
                <a:spcPct val="150000"/>
              </a:lnSpc>
              <a:spcBef>
                <a:spcPct val="0"/>
              </a:spcBef>
              <a:spcAft>
                <a:spcPct val="0"/>
              </a:spcAft>
              <a:defRPr/>
            </a:pPr>
            <a:r>
              <a:rPr lang="zh-CN" b="false" i="false" sz="1400" baseline="0" u="none" altLang="en-US">
                <a:solidFill>
                  <a:srgbClr val="FFFFFF"/>
                </a:solidFill>
                <a:latin typeface="微软雅黑"/>
                <a:ea typeface="微软雅黑"/>
              </a:rPr>
              <a:t>太空电梯将大幅降低航天运输成本，促进商业航天的发展。同时，可为相关技术行业带来新的合作机会和市场，推动经济增长。</a:t>
            </a:r>
            <a:endParaRPr lang="en-US" sz="1100"/>
          </a:p>
        </p:txBody>
      </p:sp>
      <p:sp>
        <p:nvSpPr>
          <p:cNvPr name="TextBox 10" id="10"/>
          <p:cNvSpPr txBox="true"/>
          <p:nvPr/>
        </p:nvSpPr>
        <p:spPr>
          <a:xfrm>
            <a:off x="4419433" y="2790427"/>
            <a:ext cx="3160309" cy="338554"/>
          </a:xfrm>
          <a:prstGeom prst="rect">
            <a:avLst/>
          </a:prstGeom>
          <a:noFill/>
        </p:spPr>
        <p:txBody>
          <a:bodyPr anchor="t" rtlCol="false" vert="horz" wrap="square" tIns="45720" lIns="91440" bIns="45720" rIns="91440">
            <a:spAutoFit/>
          </a:bodyPr>
          <a:lstStyle/>
          <a:p>
            <a:pPr algn="l" fontAlgn="auto" indent="0" marR="0" marL="0">
              <a:lnSpc>
                <a:spcPct val="100000"/>
              </a:lnSpc>
              <a:spcBef>
                <a:spcPct val="0"/>
              </a:spcBef>
              <a:spcAft>
                <a:spcPct val="0"/>
              </a:spcAft>
              <a:defRPr/>
            </a:pPr>
            <a:r>
              <a:rPr lang="zh-CN" b="true" i="false" sz="1600" baseline="0" u="none" altLang="en-US">
                <a:solidFill>
                  <a:srgbClr val="FFFFFF"/>
                </a:solidFill>
                <a:latin typeface="微软雅黑"/>
                <a:ea typeface="微软雅黑"/>
              </a:rPr>
              <a:t>经济和技术价值</a:t>
            </a:r>
            <a:endParaRPr lang="en-US" sz="1100"/>
          </a:p>
        </p:txBody>
      </p:sp>
      <p:sp>
        <p:nvSpPr>
          <p:cNvPr name="Freeform 11" id="11"/>
          <p:cNvSpPr/>
          <p:nvPr/>
        </p:nvSpPr>
        <p:spPr>
          <a:xfrm>
            <a:off x="4506934" y="2178733"/>
            <a:ext cx="292053" cy="307599"/>
          </a:xfrm>
          <a:custGeom>
            <a:avLst/>
            <a:gdLst/>
            <a:ahLst/>
            <a:cxnLst/>
            <a:rect r="r" b="b" t="t" l="l"/>
            <a:pathLst>
              <a:path w="120000" h="120000" stroke="true" fill="norm" extrusionOk="false">
                <a:moveTo>
                  <a:pt x="115324" y="2895"/>
                </a:moveTo>
                <a:lnTo>
                  <a:pt x="115324" y="2895"/>
                </a:lnTo>
                <a:cubicBezTo>
                  <a:pt x="112727" y="2895"/>
                  <a:pt x="4675" y="51474"/>
                  <a:pt x="2337" y="51474"/>
                </a:cubicBezTo>
                <a:cubicBezTo>
                  <a:pt x="0" y="51474"/>
                  <a:pt x="0" y="54369"/>
                  <a:pt x="2337" y="54369"/>
                </a:cubicBezTo>
                <a:cubicBezTo>
                  <a:pt x="4675" y="56943"/>
                  <a:pt x="25454" y="68525"/>
                  <a:pt x="25454" y="68525"/>
                </a:cubicBezTo>
                <a:lnTo>
                  <a:pt x="25454" y="68525"/>
                </a:lnTo>
                <a:cubicBezTo>
                  <a:pt x="41558" y="73994"/>
                  <a:pt x="41558" y="73994"/>
                  <a:pt x="41558" y="73994"/>
                </a:cubicBezTo>
                <a:cubicBezTo>
                  <a:pt x="41558" y="73994"/>
                  <a:pt x="110389" y="11260"/>
                  <a:pt x="112727" y="11260"/>
                </a:cubicBezTo>
                <a:cubicBezTo>
                  <a:pt x="112727" y="8364"/>
                  <a:pt x="112727" y="11260"/>
                  <a:pt x="112727" y="11260"/>
                </a:cubicBezTo>
                <a:lnTo>
                  <a:pt x="62337" y="79785"/>
                </a:lnTo>
                <a:lnTo>
                  <a:pt x="62337" y="79785"/>
                </a:lnTo>
                <a:cubicBezTo>
                  <a:pt x="59999" y="82680"/>
                  <a:pt x="59999" y="82680"/>
                  <a:pt x="59999" y="82680"/>
                </a:cubicBezTo>
                <a:cubicBezTo>
                  <a:pt x="62337" y="85576"/>
                  <a:pt x="62337" y="85576"/>
                  <a:pt x="62337" y="85576"/>
                </a:cubicBezTo>
                <a:lnTo>
                  <a:pt x="62337" y="85576"/>
                </a:lnTo>
                <a:cubicBezTo>
                  <a:pt x="62337" y="85576"/>
                  <a:pt x="94285" y="105522"/>
                  <a:pt x="94285" y="108418"/>
                </a:cubicBezTo>
                <a:cubicBezTo>
                  <a:pt x="96623" y="108418"/>
                  <a:pt x="98961" y="108418"/>
                  <a:pt x="101298" y="105522"/>
                </a:cubicBezTo>
                <a:cubicBezTo>
                  <a:pt x="101298" y="102627"/>
                  <a:pt x="119740" y="8364"/>
                  <a:pt x="119740" y="5790"/>
                </a:cubicBezTo>
                <a:cubicBezTo>
                  <a:pt x="119740" y="2895"/>
                  <a:pt x="117662" y="0"/>
                  <a:pt x="115324" y="2895"/>
                </a:cubicBezTo>
                <a:close/>
                <a:moveTo>
                  <a:pt x="41558" y="116782"/>
                </a:moveTo>
                <a:lnTo>
                  <a:pt x="41558" y="116782"/>
                </a:lnTo>
                <a:cubicBezTo>
                  <a:pt x="41558" y="119678"/>
                  <a:pt x="41558" y="119678"/>
                  <a:pt x="43896" y="119678"/>
                </a:cubicBezTo>
                <a:cubicBezTo>
                  <a:pt x="43896" y="116782"/>
                  <a:pt x="62337" y="99731"/>
                  <a:pt x="62337" y="99731"/>
                </a:cubicBezTo>
                <a:cubicBezTo>
                  <a:pt x="41558" y="85576"/>
                  <a:pt x="41558" y="85576"/>
                  <a:pt x="41558" y="85576"/>
                </a:cubicBezTo>
                <a:lnTo>
                  <a:pt x="41558" y="116782"/>
                </a:lnTo>
                <a:close/>
              </a:path>
            </a:pathLst>
          </a:custGeom>
          <a:solidFill>
            <a:schemeClr val="accent1"/>
          </a:solidFill>
        </p:spPr>
        <p:txBody>
          <a:bodyPr vert="horz" anchor="ctr" wrap="square" tIns="45720" lIns="91440" bIns="45720" rIns="91440">
            <a:normAutofit/>
          </a:bodyPr>
          <a:p>
            <a:pPr fontAlgn="auto" indent="0" algn="l" marR="0" marL="0">
              <a:lnSpc>
                <a:spcPct val="80000"/>
              </a:lnSpc>
              <a:spcBef>
                <a:spcPct val="0"/>
              </a:spcBef>
              <a:spcAft>
                <a:spcPct val="0"/>
              </a:spcAft>
            </a:pPr>
          </a:p>
        </p:txBody>
      </p:sp>
      <p:sp>
        <p:nvSpPr>
          <p:cNvPr name="TextBox 12" id="12"/>
          <p:cNvSpPr txBox="true"/>
          <p:nvPr/>
        </p:nvSpPr>
        <p:spPr>
          <a:xfrm>
            <a:off x="2722025" y="1775384"/>
            <a:ext cx="1436658" cy="1621078"/>
          </a:xfrm>
          <a:prstGeom prst="rect">
            <a:avLst/>
          </a:prstGeom>
          <a:noFill/>
        </p:spPr>
        <p:txBody>
          <a:bodyPr anchor="t" rtlCol="false" vert="horz" wrap="square" tIns="45720" lIns="91440" bIns="45720" rIns="91440">
            <a:normAutofit/>
          </a:bodyPr>
          <a:lstStyle/>
          <a:p>
            <a:pPr algn="l" fontAlgn="auto" indent="0" marR="0" marL="0">
              <a:lnSpc>
                <a:spcPct val="100000"/>
              </a:lnSpc>
              <a:spcBef>
                <a:spcPct val="0"/>
              </a:spcBef>
              <a:spcAft>
                <a:spcPct val="0"/>
              </a:spcAft>
              <a:defRPr/>
            </a:pPr>
            <a:r>
              <a:rPr lang="de-DE" b="false" i="false" sz="7500" baseline="0" u="none">
                <a:ln/>
                <a:solidFill>
                  <a:srgbClr val="FFFFFF">
                    <a:lumMod val="95000"/>
                  </a:srgbClr>
                </a:solidFill>
                <a:latin typeface="Arial"/>
                <a:ea typeface="Arial"/>
              </a:rPr>
              <a:t>01</a:t>
            </a:r>
            <a:endParaRPr lang="en-US" sz="1100"/>
          </a:p>
        </p:txBody>
      </p:sp>
      <p:sp>
        <p:nvSpPr>
          <p:cNvPr name="TextBox 13" id="13"/>
          <p:cNvSpPr txBox="true"/>
          <p:nvPr/>
        </p:nvSpPr>
        <p:spPr>
          <a:xfrm>
            <a:off x="6337893" y="1775384"/>
            <a:ext cx="1436658" cy="1621078"/>
          </a:xfrm>
          <a:prstGeom prst="rect">
            <a:avLst/>
          </a:prstGeom>
          <a:noFill/>
        </p:spPr>
        <p:txBody>
          <a:bodyPr anchor="t" rtlCol="false" vert="horz" wrap="square" tIns="45720" lIns="91440" bIns="45720" rIns="91440">
            <a:normAutofit/>
          </a:bodyPr>
          <a:lstStyle/>
          <a:p>
            <a:pPr algn="l" fontAlgn="auto" indent="0" marR="0" marL="0">
              <a:lnSpc>
                <a:spcPct val="100000"/>
              </a:lnSpc>
              <a:spcBef>
                <a:spcPct val="0"/>
              </a:spcBef>
              <a:spcAft>
                <a:spcPct val="0"/>
              </a:spcAft>
              <a:defRPr/>
            </a:pPr>
            <a:r>
              <a:rPr lang="de-DE" b="false" i="false" sz="7500" baseline="0" u="none">
                <a:ln/>
                <a:solidFill>
                  <a:srgbClr val="FFFFFF">
                    <a:lumMod val="95000"/>
                  </a:srgbClr>
                </a:solidFill>
                <a:latin typeface="Arial"/>
                <a:ea typeface="Arial"/>
              </a:rPr>
              <a:t>02</a:t>
            </a:r>
            <a:endParaRPr lang="en-US" sz="1100"/>
          </a:p>
        </p:txBody>
      </p:sp>
      <p:sp>
        <p:nvSpPr>
          <p:cNvPr name="TextBox 14" id="14"/>
          <p:cNvSpPr txBox="true"/>
          <p:nvPr/>
        </p:nvSpPr>
        <p:spPr>
          <a:xfrm>
            <a:off x="10082242" y="1775384"/>
            <a:ext cx="1436658" cy="1621078"/>
          </a:xfrm>
          <a:prstGeom prst="rect">
            <a:avLst/>
          </a:prstGeom>
          <a:noFill/>
        </p:spPr>
        <p:txBody>
          <a:bodyPr anchor="t" rtlCol="false" vert="horz" wrap="square" tIns="45720" lIns="91440" bIns="45720" rIns="91440">
            <a:normAutofit/>
          </a:bodyPr>
          <a:lstStyle/>
          <a:p>
            <a:pPr algn="l" fontAlgn="auto" indent="0" marR="0" marL="0">
              <a:lnSpc>
                <a:spcPct val="100000"/>
              </a:lnSpc>
              <a:spcBef>
                <a:spcPct val="0"/>
              </a:spcBef>
              <a:spcAft>
                <a:spcPct val="0"/>
              </a:spcAft>
              <a:defRPr/>
            </a:pPr>
            <a:r>
              <a:rPr lang="de-DE" b="false" i="false" sz="7500" baseline="0" u="none">
                <a:ln/>
                <a:solidFill>
                  <a:srgbClr val="FFFFFF">
                    <a:lumMod val="95000"/>
                  </a:srgbClr>
                </a:solidFill>
                <a:latin typeface="Arial"/>
                <a:ea typeface="Arial"/>
              </a:rPr>
              <a:t>03</a:t>
            </a:r>
            <a:endParaRPr lang="en-US" sz="1100"/>
          </a:p>
        </p:txBody>
      </p:sp>
      <p:cxnSp>
        <p:nvCxnSpPr>
          <p:cNvPr name="Connector 15" id="15"/>
          <p:cNvCxnSpPr/>
          <p:nvPr/>
        </p:nvCxnSpPr>
        <p:spPr>
          <a:xfrm>
            <a:off x="4097457" y="1800973"/>
            <a:ext cx="0" cy="2708203"/>
          </a:xfrm>
          <a:prstGeom prst="straightConnector1">
            <a:avLst/>
          </a:prstGeom>
          <a:ln w="3175" cap="rnd" cmpd="sng">
            <a:solidFill>
              <a:srgbClr val="FFFFFF"/>
            </a:solidFill>
            <a:prstDash val="solid"/>
          </a:ln>
        </p:spPr>
      </p:cxnSp>
      <p:cxnSp>
        <p:nvCxnSpPr>
          <p:cNvPr name="Connector 16" id="16"/>
          <p:cNvCxnSpPr/>
          <p:nvPr/>
        </p:nvCxnSpPr>
        <p:spPr>
          <a:xfrm>
            <a:off x="7840993" y="1800973"/>
            <a:ext cx="0" cy="2708203"/>
          </a:xfrm>
          <a:prstGeom prst="straightConnector1">
            <a:avLst/>
          </a:prstGeom>
          <a:ln w="3175" cap="rnd" cmpd="sng">
            <a:solidFill>
              <a:srgbClr val="FFFFFF"/>
            </a:solidFill>
            <a:prstDash val="solid"/>
          </a:ln>
        </p:spPr>
      </p:cxnSp>
    </p:spTree>
  </p:cSld>
  <p:clrMapOvr>
    <a:masterClrMapping/>
  </p:clrMapOvr>
</p:sld>
</file>

<file path=ppt/slides/slide6.xml><?xml version="1.0" encoding="utf-8"?>
<p:sld xmlns:p="http://schemas.openxmlformats.org/presentationml/2006/main" xmlns:a="http://schemas.openxmlformats.org/drawingml/2006/main">
  <p:cSld>
    <p:bg>
      <p:bgPr>
        <a:gradFill>
          <a:gsLst>
            <a:gs pos="0">
              <a:srgbClr val="3091CC"/>
            </a:gs>
            <a:gs pos="100000">
              <a:srgbClr val="3091CC">
                <a:lumMod val="75000"/>
              </a:srgbClr>
            </a:gs>
          </a:gsLst>
          <a:lin ang="2700000"/>
        </a:gradFill>
      </p:bgPr>
    </p:bg>
    <p:spTree>
      <p:nvGrpSpPr>
        <p:cNvPr id="1" name=""/>
        <p:cNvGrpSpPr/>
        <p:nvPr/>
      </p:nvGrpSpPr>
      <p:grpSpPr>
        <a:xfrm>
          <a:off x="0" y="0"/>
          <a:ext cx="0" cy="0"/>
          <a:chOff x="0" y="0"/>
          <a:chExt cx="0" cy="0"/>
        </a:xfrm>
      </p:grpSpPr>
      <p:sp>
        <p:nvSpPr>
          <p:cNvPr name="AutoShape 2" id="2"/>
          <p:cNvSpPr/>
          <p:nvPr>
            <p:ph type="title"/>
          </p:nvPr>
        </p:nvSpPr>
        <p:spPr>
          <a:xfrm>
            <a:off x="5781368" y="2844225"/>
            <a:ext cx="5737531" cy="584775"/>
          </a:xfrm>
        </p:spPr>
        <p:txBody>
          <a:bodyPr vert="horz" anchor="t" wrap="square" tIns="45720" lIns="91440" bIns="45720" rIns="91440">
            <a:spAutoFit/>
          </a:bodyPr>
          <a:p>
            <a:pPr algn="r">
              <a:lnSpc>
                <a:spcPct val="100000"/>
              </a:lnSpc>
              <a:spcBef>
                <a:spcPct val="0"/>
              </a:spcBef>
            </a:pPr>
            <a:r>
              <a:rPr lang="zh-CN" b="true" i="false" sz="3200" baseline="0" u="none" altLang="en-US">
                <a:solidFill>
                  <a:srgbClr val="FFFFFF"/>
                </a:solidFill>
                <a:latin typeface="微软雅黑"/>
                <a:ea typeface="微软雅黑"/>
              </a:rPr>
              <a:t>材料选择与技术挑战</a:t>
            </a:r>
          </a:p>
        </p:txBody>
      </p:sp>
      <p:sp>
        <p:nvSpPr>
          <p:cNvPr name="TextBox 3" id="3"/>
          <p:cNvSpPr txBox="true"/>
          <p:nvPr/>
        </p:nvSpPr>
        <p:spPr>
          <a:xfrm>
            <a:off x="9512000" y="1187698"/>
            <a:ext cx="1441420" cy="1446550"/>
          </a:xfrm>
          <a:prstGeom prst="rect">
            <a:avLst/>
          </a:prstGeom>
          <a:noFill/>
        </p:spPr>
        <p:txBody>
          <a:bodyPr anchor="t" rtlCol="false" vert="horz" wrap="none" tIns="45720" lIns="91440" bIns="45720" rIns="91440">
            <a:spAutoFit/>
          </a:bodyPr>
          <a:lstStyle/>
          <a:p>
            <a:pPr algn="l" marL="0">
              <a:defRPr/>
            </a:pPr>
            <a:r>
              <a:rPr lang="en-US" b="true" i="false" sz="8800" baseline="0" u="none">
                <a:solidFill>
                  <a:srgbClr val="FFFFFF"/>
                </a:solidFill>
                <a:latin typeface="Arial"/>
                <a:ea typeface="Arial"/>
              </a:rPr>
              <a:t>02</a:t>
            </a:r>
            <a:endParaRPr lang="en-US" sz="1100"/>
          </a:p>
        </p:txBody>
      </p:sp>
      <p:sp>
        <p:nvSpPr>
          <p:cNvPr name="TextBox 4" id="4"/>
          <p:cNvSpPr txBox="true"/>
          <p:nvPr/>
        </p:nvSpPr>
        <p:spPr>
          <a:xfrm>
            <a:off x="10953420" y="1165347"/>
            <a:ext cx="498855" cy="1446550"/>
          </a:xfrm>
          <a:prstGeom prst="rect">
            <a:avLst/>
          </a:prstGeom>
          <a:noFill/>
        </p:spPr>
        <p:txBody>
          <a:bodyPr anchor="t" rtlCol="false" vert="horz" wrap="none" tIns="45720" lIns="91440" bIns="45720" rIns="91440">
            <a:spAutoFit/>
          </a:bodyPr>
          <a:lstStyle/>
          <a:p>
            <a:pPr algn="l" marL="0">
              <a:defRPr/>
            </a:pPr>
            <a:r>
              <a:rPr lang="en-US" b="true" i="false" sz="8800" baseline="0" u="none">
                <a:solidFill>
                  <a:srgbClr val="FFFFFF"/>
                </a:solidFill>
                <a:latin typeface="Arial"/>
                <a:ea typeface="Arial"/>
              </a:rPr>
              <a:t>.</a:t>
            </a:r>
            <a:endParaRPr lang="en-US" sz="1100"/>
          </a:p>
        </p:txBody>
      </p:sp>
    </p:spTree>
  </p:cSld>
  <p:clrMapOvr>
    <a:masterClrMapping/>
  </p:clrMapOvr>
</p:sld>
</file>

<file path=ppt/slides/slide7.xml><?xml version="1.0" encoding="utf-8"?>
<p:sld xmlns:p="http://schemas.openxmlformats.org/presentationml/2006/main" xmlns:a="http://schemas.openxmlformats.org/drawingml/2006/main">
  <p:cSld>
    <p:bg>
      <p:bgPr>
        <a:gradFill>
          <a:gsLst>
            <a:gs pos="0">
              <a:srgbClr val="3091CC">
                <a:lumMod val="75000"/>
              </a:srgbClr>
            </a:gs>
            <a:gs pos="72000">
              <a:srgbClr val="3091CC">
                <a:lumMod val="5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V="true">
            <a:off x="3006" y="1"/>
            <a:ext cx="2682181" cy="2731532"/>
          </a:xfrm>
          <a:custGeom>
            <a:avLst/>
            <a:gdLst/>
            <a:ahLst/>
            <a:cxnLst/>
            <a:rect r="r" b="b" t="t" l="l"/>
            <a:pathLst>
              <a:path w="3257357" h="3317291" stroke="true" fill="norm" extrusionOk="true">
                <a:moveTo>
                  <a:pt x="0" y="3317291"/>
                </a:moveTo>
                <a:lnTo>
                  <a:pt x="2563432" y="3317291"/>
                </a:lnTo>
                <a:lnTo>
                  <a:pt x="3257357" y="1938376"/>
                </a:lnTo>
                <a:lnTo>
                  <a:pt x="2281890" y="0"/>
                </a:lnTo>
                <a:lnTo>
                  <a:pt x="0" y="0"/>
                </a:lnTo>
                <a:close/>
              </a:path>
            </a:pathLst>
          </a:custGeom>
          <a:solidFill>
            <a:schemeClr val="accent4">
              <a:alpha val="10000"/>
            </a:schemeClr>
          </a:solidFill>
          <a:ln cap="rnd" cmpd="sng">
            <a:prstDash val="solid"/>
          </a:ln>
        </p:spPr>
        <p:txBody>
          <a:bodyPr vert="horz" rot="0" anchor="ctr" wrap="square" tIns="45720" lIns="91440" bIns="45720" rIns="91440">
            <a:prstTxWarp prst="textNoShape">
              <a:avLst/>
            </a:prstTxWarp>
            <a:noAutofit/>
          </a:bodyPr>
          <a:p>
            <a:pPr algn="ctr" marL="0"/>
          </a:p>
        </p:txBody>
      </p:sp>
      <p:sp>
        <p:nvSpPr>
          <p:cNvPr name="Freeform 3" id="3"/>
          <p:cNvSpPr/>
          <p:nvPr/>
        </p:nvSpPr>
        <p:spPr>
          <a:xfrm flipV="true">
            <a:off x="8359643" y="5846617"/>
            <a:ext cx="2459315" cy="1011383"/>
          </a:xfrm>
          <a:custGeom>
            <a:avLst/>
            <a:gdLst/>
            <a:ahLst/>
            <a:cxnLst/>
            <a:rect r="r" b="b" t="t" l="l"/>
            <a:pathLst>
              <a:path w="2459315" h="1011383" stroke="true" fill="norm" extrusionOk="true">
                <a:moveTo>
                  <a:pt x="508968" y="1011383"/>
                </a:moveTo>
                <a:lnTo>
                  <a:pt x="1950346" y="1011383"/>
                </a:lnTo>
                <a:lnTo>
                  <a:pt x="2459315" y="0"/>
                </a:lnTo>
                <a:lnTo>
                  <a:pt x="0" y="0"/>
                </a:lnTo>
                <a:close/>
              </a:path>
            </a:pathLst>
          </a:custGeom>
          <a:solidFill>
            <a:schemeClr val="accent4">
              <a:alpha val="20000"/>
            </a:schemeClr>
          </a:solidFill>
          <a:ln cap="rnd" cmpd="sng">
            <a:prstDash val="solid"/>
          </a:ln>
        </p:spPr>
        <p:txBody>
          <a:bodyPr vert="horz" rot="0" anchor="ctr" wrap="square" tIns="45720" lIns="91440" bIns="45720" rIns="91440">
            <a:prstTxWarp prst="textNoShape">
              <a:avLst/>
            </a:prstTxWarp>
            <a:noAutofit/>
          </a:bodyPr>
          <a:p>
            <a:pPr algn="ctr" marL="0"/>
          </a:p>
        </p:txBody>
      </p:sp>
      <p:sp>
        <p:nvSpPr>
          <p:cNvPr name="Freeform 4" id="4"/>
          <p:cNvSpPr/>
          <p:nvPr/>
        </p:nvSpPr>
        <p:spPr>
          <a:xfrm flipV="true">
            <a:off x="10416410" y="4475018"/>
            <a:ext cx="1775590" cy="2382981"/>
          </a:xfrm>
          <a:custGeom>
            <a:avLst/>
            <a:gdLst/>
            <a:ahLst/>
            <a:cxnLst/>
            <a:rect r="r" b="b" t="t" l="l"/>
            <a:pathLst>
              <a:path w="1775590" h="2382981" stroke="true" fill="norm" extrusionOk="true">
                <a:moveTo>
                  <a:pt x="673304" y="2382981"/>
                </a:moveTo>
                <a:lnTo>
                  <a:pt x="1775590" y="2382981"/>
                </a:lnTo>
                <a:lnTo>
                  <a:pt x="1775590" y="0"/>
                </a:lnTo>
                <a:lnTo>
                  <a:pt x="525907" y="0"/>
                </a:lnTo>
                <a:lnTo>
                  <a:pt x="0" y="1045043"/>
                </a:lnTo>
                <a:close/>
              </a:path>
            </a:pathLst>
          </a:custGeom>
          <a:solidFill>
            <a:schemeClr val="accent4">
              <a:alpha val="10000"/>
            </a:schemeClr>
          </a:solidFill>
          <a:ln cap="rnd" cmpd="sng">
            <a:prstDash val="solid"/>
          </a:ln>
        </p:spPr>
        <p:txBody>
          <a:bodyPr vert="horz" rot="0" anchor="ctr" wrap="square" tIns="45720" lIns="91440" bIns="45720" rIns="91440">
            <a:prstTxWarp prst="textNoShape">
              <a:avLst/>
            </a:prstTxWarp>
            <a:noAutofit/>
          </a:bodyPr>
          <a:p>
            <a:pPr algn="ctr" marL="0"/>
          </a:p>
        </p:txBody>
      </p:sp>
      <p:sp>
        <p:nvSpPr>
          <p:cNvPr name="AutoShape 5" id="5"/>
          <p:cNvSpPr/>
          <p:nvPr>
            <p:ph type="title"/>
          </p:nvPr>
        </p:nvSpPr>
        <p:spPr>
          <a:xfrm>
            <a:off x="660400" y="128587"/>
            <a:ext cx="10858500" cy="900112"/>
          </a:xfrm>
        </p:spPr>
        <p:txBody>
          <a:bodyPr vert="horz" anchor="b" tIns="45720" lIns="91440" bIns="45720" rIns="91440">
            <a:normAutofit/>
          </a:bodyPr>
          <a:p>
            <a:pPr algn="l">
              <a:lnSpc>
                <a:spcPct val="100000"/>
              </a:lnSpc>
              <a:spcBef>
                <a:spcPct val="0"/>
              </a:spcBef>
            </a:pPr>
            <a:r>
              <a:rPr lang="zh-CN" b="true" i="false" sz="2800" baseline="0" u="none" altLang="en-US">
                <a:solidFill>
                  <a:srgbClr val="FFFFFF"/>
                </a:solidFill>
                <a:latin typeface="微软雅黑"/>
                <a:ea typeface="微软雅黑"/>
              </a:rPr>
              <a:t>结构强度的需求</a:t>
            </a:r>
          </a:p>
        </p:txBody>
      </p:sp>
      <p:sp>
        <p:nvSpPr>
          <p:cNvPr name="AutoShape 6" id="6"/>
          <p:cNvSpPr/>
          <p:nvPr/>
        </p:nvSpPr>
        <p:spPr>
          <a:xfrm>
            <a:off x="6235261" y="1604106"/>
            <a:ext cx="5556253" cy="700151"/>
          </a:xfrm>
          <a:prstGeom prst="rect">
            <a:avLst/>
          </a:prstGeom>
          <a:noFill/>
        </p:spPr>
        <p:txBody>
          <a:bodyPr vert="horz" anchor="t" wrap="square" tIns="45700" lIns="91412" bIns="45700" rIns="91412">
            <a:spAutoFit/>
          </a:bodyPr>
          <a:p>
            <a:pPr algn="l" marL="0">
              <a:lnSpc>
                <a:spcPct val="150000"/>
              </a:lnSpc>
            </a:pPr>
            <a:r>
              <a:rPr lang="zh-CN" b="false" i="false" sz="1400" baseline="0" u="none" altLang="en-US">
                <a:solidFill>
                  <a:srgbClr val="FFFFFF"/>
                </a:solidFill>
                <a:latin typeface="微软雅黑"/>
                <a:ea typeface="微软雅黑"/>
              </a:rPr>
              <a:t>选择太空电梯材料时，需考虑其强度、韧性、耐腐蚀性及导电性等特点。理想材料需具有超高的拉伸强度，以保证在极端环境下的安全性。</a:t>
            </a:r>
          </a:p>
        </p:txBody>
      </p:sp>
      <p:sp>
        <p:nvSpPr>
          <p:cNvPr name="AutoShape 7" id="7"/>
          <p:cNvSpPr/>
          <p:nvPr/>
        </p:nvSpPr>
        <p:spPr>
          <a:xfrm>
            <a:off x="6245234" y="1235535"/>
            <a:ext cx="5553072" cy="338514"/>
          </a:xfrm>
          <a:prstGeom prst="rect">
            <a:avLst/>
          </a:prstGeom>
          <a:noFill/>
        </p:spPr>
        <p:txBody>
          <a:bodyPr vert="horz" anchor="ctr" wrap="square" tIns="45700" lIns="91412" bIns="45700" rIns="91412">
            <a:spAutoFit/>
          </a:bodyPr>
          <a:p>
            <a:pPr algn="l" marL="0"/>
            <a:r>
              <a:rPr lang="zh-CN" b="true" i="false" sz="1600" baseline="0" u="none" altLang="en-US">
                <a:solidFill>
                  <a:srgbClr val="FFFFFF"/>
                </a:solidFill>
                <a:latin typeface="微软雅黑"/>
                <a:ea typeface="微软雅黑"/>
              </a:rPr>
              <a:t>合适材料的选择标准</a:t>
            </a:r>
          </a:p>
        </p:txBody>
      </p:sp>
      <p:sp>
        <p:nvSpPr>
          <p:cNvPr name="AutoShape 8" id="8"/>
          <p:cNvSpPr/>
          <p:nvPr/>
        </p:nvSpPr>
        <p:spPr>
          <a:xfrm>
            <a:off x="5625961" y="1408869"/>
            <a:ext cx="515816" cy="515816"/>
          </a:xfrm>
          <a:prstGeom prst="ellipse">
            <a:avLst/>
          </a:prstGeom>
          <a:solidFill>
            <a:srgbClr val="F0F0F0">
              <a:lumMod val="20000"/>
              <a:lumOff val="80000"/>
            </a:srgbClr>
          </a:solidFill>
          <a:ln cap="flat" cmpd="sng">
            <a:prstDash val="solid"/>
          </a:ln>
        </p:spPr>
        <p:txBody>
          <a:bodyPr vert="horz" anchor="ctr" tIns="45720" lIns="91440" bIns="45720" rIns="91440">
            <a:normAutofit/>
          </a:bodyPr>
          <a:p>
            <a:pPr algn="ctr" marL="0"/>
          </a:p>
        </p:txBody>
      </p:sp>
      <p:sp>
        <p:nvSpPr>
          <p:cNvPr name="Freeform 9" id="9"/>
          <p:cNvSpPr/>
          <p:nvPr/>
        </p:nvSpPr>
        <p:spPr>
          <a:xfrm>
            <a:off x="5776598" y="1564960"/>
            <a:ext cx="214542" cy="203634"/>
          </a:xfrm>
          <a:custGeom>
            <a:avLst/>
            <a:gdLst/>
            <a:ahLst/>
            <a:cxnLst/>
            <a:rect r="r" b="b" t="t" l="l"/>
            <a:pathLst>
              <a:path w="120000" h="120000" stroke="true" fill="norm" extrusionOk="false">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accent1"/>
          </a:solidFill>
        </p:spPr>
        <p:txBody>
          <a:bodyPr vert="horz" anchor="ctr" tIns="45720" lIns="91440" bIns="45720" rIns="91440">
            <a:normAutofit/>
          </a:bodyPr>
          <a:p>
            <a:pPr algn="ctr" marL="0"/>
          </a:p>
        </p:txBody>
      </p:sp>
      <p:sp>
        <p:nvSpPr>
          <p:cNvPr name="AutoShape 10" id="10"/>
          <p:cNvSpPr/>
          <p:nvPr/>
        </p:nvSpPr>
        <p:spPr>
          <a:xfrm>
            <a:off x="6235261" y="3307546"/>
            <a:ext cx="5556253" cy="700151"/>
          </a:xfrm>
          <a:prstGeom prst="rect">
            <a:avLst/>
          </a:prstGeom>
          <a:noFill/>
        </p:spPr>
        <p:txBody>
          <a:bodyPr vert="horz" anchor="t" wrap="square" tIns="45700" lIns="91412" bIns="45700" rIns="91412">
            <a:spAutoFit/>
          </a:bodyPr>
          <a:p>
            <a:pPr algn="l" marL="0">
              <a:lnSpc>
                <a:spcPct val="150000"/>
              </a:lnSpc>
            </a:pPr>
            <a:r>
              <a:rPr lang="zh-CN" b="false" i="false" sz="1400" baseline="0" u="none" altLang="en-US">
                <a:solidFill>
                  <a:srgbClr val="FFFFFF"/>
                </a:solidFill>
                <a:latin typeface="微软雅黑"/>
                <a:ea typeface="微软雅黑"/>
              </a:rPr>
              <a:t>材料的强度参数需通过实验室测试进行验证，包括抗拉、抗压及疲劳测试等。确保在实际应用中，材料能够承受反复载荷，不发生结构破坏。</a:t>
            </a:r>
          </a:p>
        </p:txBody>
      </p:sp>
      <p:sp>
        <p:nvSpPr>
          <p:cNvPr name="AutoShape 11" id="11"/>
          <p:cNvSpPr/>
          <p:nvPr/>
        </p:nvSpPr>
        <p:spPr>
          <a:xfrm>
            <a:off x="6245234" y="2938975"/>
            <a:ext cx="5553072" cy="338514"/>
          </a:xfrm>
          <a:prstGeom prst="rect">
            <a:avLst/>
          </a:prstGeom>
          <a:noFill/>
        </p:spPr>
        <p:txBody>
          <a:bodyPr vert="horz" anchor="ctr" wrap="square" tIns="45700" lIns="91412" bIns="45700" rIns="91412">
            <a:spAutoFit/>
          </a:bodyPr>
          <a:p>
            <a:pPr algn="l" marL="0"/>
            <a:r>
              <a:rPr lang="zh-CN" b="true" i="false" sz="1600" baseline="0" u="none" altLang="en-US">
                <a:solidFill>
                  <a:srgbClr val="FFFFFF"/>
                </a:solidFill>
                <a:latin typeface="微软雅黑"/>
                <a:ea typeface="微软雅黑"/>
              </a:rPr>
              <a:t>强度参数与测试</a:t>
            </a:r>
          </a:p>
        </p:txBody>
      </p:sp>
      <p:sp>
        <p:nvSpPr>
          <p:cNvPr name="AutoShape 12" id="12"/>
          <p:cNvSpPr/>
          <p:nvPr/>
        </p:nvSpPr>
        <p:spPr>
          <a:xfrm>
            <a:off x="5625961" y="3112309"/>
            <a:ext cx="515816" cy="515816"/>
          </a:xfrm>
          <a:prstGeom prst="ellipse">
            <a:avLst/>
          </a:prstGeom>
          <a:solidFill>
            <a:srgbClr val="F0F0F0">
              <a:lumMod val="20000"/>
              <a:lumOff val="80000"/>
            </a:srgbClr>
          </a:solidFill>
          <a:ln cap="flat" cmpd="sng">
            <a:prstDash val="solid"/>
          </a:ln>
        </p:spPr>
        <p:txBody>
          <a:bodyPr vert="horz" anchor="ctr" tIns="45720" lIns="91440" bIns="45720" rIns="91440">
            <a:normAutofit/>
          </a:bodyPr>
          <a:p>
            <a:pPr algn="ctr" marL="0"/>
          </a:p>
        </p:txBody>
      </p:sp>
      <p:sp>
        <p:nvSpPr>
          <p:cNvPr name="Freeform 13" id="13"/>
          <p:cNvSpPr/>
          <p:nvPr/>
        </p:nvSpPr>
        <p:spPr>
          <a:xfrm>
            <a:off x="5776598" y="3276232"/>
            <a:ext cx="214542" cy="187970"/>
          </a:xfrm>
          <a:custGeom>
            <a:avLst/>
            <a:gdLst/>
            <a:ahLst/>
            <a:cxnLst/>
            <a:rect r="r" b="b" t="t" l="l"/>
            <a:pathLst>
              <a:path w="120000" h="120000" stroke="true" fill="norm" extrusionOk="false">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accent1"/>
          </a:solidFill>
        </p:spPr>
        <p:txBody>
          <a:bodyPr vert="horz" anchor="ctr" tIns="45720" lIns="91440" bIns="45720" rIns="91440">
            <a:normAutofit/>
          </a:bodyPr>
          <a:p>
            <a:pPr algn="ctr" marL="0"/>
          </a:p>
        </p:txBody>
      </p:sp>
      <p:sp>
        <p:nvSpPr>
          <p:cNvPr name="AutoShape 14" id="14"/>
          <p:cNvSpPr/>
          <p:nvPr/>
        </p:nvSpPr>
        <p:spPr>
          <a:xfrm>
            <a:off x="6249190" y="5095898"/>
            <a:ext cx="5556253" cy="700151"/>
          </a:xfrm>
          <a:prstGeom prst="rect">
            <a:avLst/>
          </a:prstGeom>
          <a:noFill/>
        </p:spPr>
        <p:txBody>
          <a:bodyPr vert="horz" anchor="t" wrap="square" tIns="45700" lIns="91412" bIns="45700" rIns="91412">
            <a:spAutoFit/>
          </a:bodyPr>
          <a:p>
            <a:pPr algn="l" marL="0">
              <a:lnSpc>
                <a:spcPct val="150000"/>
              </a:lnSpc>
            </a:pPr>
            <a:r>
              <a:rPr lang="zh-CN" b="false" i="false" sz="1400" baseline="0" u="none" altLang="en-US">
                <a:solidFill>
                  <a:srgbClr val="FFFFFF"/>
                </a:solidFill>
                <a:latin typeface="微软雅黑"/>
                <a:ea typeface="微软雅黑"/>
              </a:rPr>
              <a:t>太空电梯的材料需具备优良的耐久性，以抵抗宇宙环境中的辐射、温差及微小粒子等因素的影响，延长使用寿命并降低维护成本。</a:t>
            </a:r>
          </a:p>
        </p:txBody>
      </p:sp>
      <p:sp>
        <p:nvSpPr>
          <p:cNvPr name="AutoShape 15" id="15"/>
          <p:cNvSpPr/>
          <p:nvPr/>
        </p:nvSpPr>
        <p:spPr>
          <a:xfrm>
            <a:off x="6245237" y="4727327"/>
            <a:ext cx="5553072" cy="338514"/>
          </a:xfrm>
          <a:prstGeom prst="rect">
            <a:avLst/>
          </a:prstGeom>
          <a:noFill/>
        </p:spPr>
        <p:txBody>
          <a:bodyPr vert="horz" anchor="ctr" wrap="square" tIns="45700" lIns="91412" bIns="45700" rIns="91412">
            <a:spAutoFit/>
          </a:bodyPr>
          <a:p>
            <a:pPr algn="l" marL="0"/>
            <a:r>
              <a:rPr lang="zh-CN" b="true" i="false" sz="1600" baseline="0" u="none" altLang="en-US">
                <a:solidFill>
                  <a:srgbClr val="FFFFFF"/>
                </a:solidFill>
                <a:latin typeface="微软雅黑"/>
                <a:ea typeface="微软雅黑"/>
              </a:rPr>
              <a:t>耐久性考量</a:t>
            </a:r>
          </a:p>
        </p:txBody>
      </p:sp>
      <p:sp>
        <p:nvSpPr>
          <p:cNvPr name="AutoShape 16" id="16"/>
          <p:cNvSpPr/>
          <p:nvPr/>
        </p:nvSpPr>
        <p:spPr>
          <a:xfrm>
            <a:off x="5635937" y="4900661"/>
            <a:ext cx="515816" cy="515816"/>
          </a:xfrm>
          <a:prstGeom prst="ellipse">
            <a:avLst/>
          </a:prstGeom>
          <a:solidFill>
            <a:srgbClr val="F0F0F0">
              <a:lumMod val="20000"/>
              <a:lumOff val="80000"/>
            </a:srgbClr>
          </a:solidFill>
          <a:ln cap="flat" cmpd="sng">
            <a:prstDash val="solid"/>
          </a:ln>
        </p:spPr>
        <p:txBody>
          <a:bodyPr vert="horz" anchor="ctr" tIns="45720" lIns="91440" bIns="45720" rIns="91440">
            <a:normAutofit/>
          </a:bodyPr>
          <a:p>
            <a:pPr algn="ctr" marL="0"/>
          </a:p>
        </p:txBody>
      </p:sp>
      <p:sp>
        <p:nvSpPr>
          <p:cNvPr name="Freeform 17" id="17"/>
          <p:cNvSpPr/>
          <p:nvPr/>
        </p:nvSpPr>
        <p:spPr>
          <a:xfrm>
            <a:off x="5806932" y="5052053"/>
            <a:ext cx="173826" cy="213032"/>
          </a:xfrm>
          <a:custGeom>
            <a:avLst/>
            <a:gdLst/>
            <a:ahLst/>
            <a:cxnLst/>
            <a:rect r="r" b="b" t="t" l="l"/>
            <a:pathLst>
              <a:path w="120000" h="120000" stroke="true" fill="norm" extrusionOk="false">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accent1"/>
          </a:solidFill>
        </p:spPr>
        <p:txBody>
          <a:bodyPr vert="horz" anchor="ctr" tIns="45720" lIns="91440" bIns="45720" rIns="91440">
            <a:normAutofit/>
          </a:bodyPr>
          <a:p>
            <a:pPr algn="ctr" marL="0"/>
          </a:p>
        </p:txBody>
      </p:sp>
      <p:cxnSp>
        <p:nvCxnSpPr>
          <p:cNvPr name="Connector 18" id="18"/>
          <p:cNvCxnSpPr/>
          <p:nvPr/>
        </p:nvCxnSpPr>
        <p:spPr>
          <a:xfrm>
            <a:off x="5257025" y="1120483"/>
            <a:ext cx="0" cy="4998732"/>
          </a:xfrm>
          <a:prstGeom prst="line">
            <a:avLst/>
          </a:prstGeom>
          <a:ln w="6350" cap="flat" cmpd="sng">
            <a:solidFill>
              <a:srgbClr val="2F2F2F">
                <a:lumMod val="75000"/>
              </a:srgbClr>
            </a:solidFill>
            <a:prstDash val="solid"/>
          </a:ln>
        </p:spPr>
      </p:cxnSp>
      <p:cxnSp>
        <p:nvCxnSpPr>
          <p:cNvPr name="Connector 19" id="19"/>
          <p:cNvCxnSpPr/>
          <p:nvPr/>
        </p:nvCxnSpPr>
        <p:spPr>
          <a:xfrm>
            <a:off x="6345961" y="2770191"/>
            <a:ext cx="3751723" cy="0"/>
          </a:xfrm>
          <a:prstGeom prst="line">
            <a:avLst/>
          </a:prstGeom>
          <a:ln w="3175" cap="rnd" cmpd="sng">
            <a:solidFill>
              <a:srgbClr val="2F2F2F">
                <a:lumMod val="75000"/>
              </a:srgbClr>
            </a:solidFill>
            <a:prstDash val="solid"/>
          </a:ln>
        </p:spPr>
      </p:cxnSp>
      <p:cxnSp>
        <p:nvCxnSpPr>
          <p:cNvPr name="Connector 20" id="20"/>
          <p:cNvCxnSpPr/>
          <p:nvPr/>
        </p:nvCxnSpPr>
        <p:spPr>
          <a:xfrm>
            <a:off x="6345961" y="4586198"/>
            <a:ext cx="3751723" cy="0"/>
          </a:xfrm>
          <a:prstGeom prst="line">
            <a:avLst/>
          </a:prstGeom>
          <a:ln w="3175" cap="rnd" cmpd="sng">
            <a:solidFill>
              <a:srgbClr val="2F2F2F">
                <a:lumMod val="75000"/>
              </a:srgbClr>
            </a:solidFill>
            <a:prstDash val="solid"/>
          </a:ln>
        </p:spPr>
      </p:cxnSp>
      <p:sp>
        <p:nvSpPr>
          <p:cNvPr name="Freeform 21" id="21"/>
          <p:cNvSpPr/>
          <p:nvPr/>
        </p:nvSpPr>
        <p:spPr>
          <a:xfrm rot="18900000">
            <a:off x="2182370" y="1401428"/>
            <a:ext cx="1309121" cy="1309120"/>
          </a:xfrm>
          <a:custGeom>
            <a:avLst/>
            <a:gdLst/>
            <a:ahLst/>
            <a:cxnLst/>
            <a:rect r="r" b="b" t="t" l="l"/>
            <a:pathLst>
              <a:path w="19679" h="19679" stroke="true" fill="norm" extrusionOk="false">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0F0F0">
              <a:lumMod val="20000"/>
              <a:lumOff val="80000"/>
            </a:srgbClr>
          </a:solidFill>
          <a:ln w="12700"/>
        </p:spPr>
        <p:txBody>
          <a:bodyPr vert="horz" anchor="ctr" tIns="121919" lIns="121919" bIns="121919" rIns="121919">
            <a:normAutofit/>
          </a:bodyPr>
          <a:p>
            <a:pPr algn="l" marL="0"/>
          </a:p>
        </p:txBody>
      </p:sp>
      <p:sp>
        <p:nvSpPr>
          <p:cNvPr name="Freeform 22" id="22"/>
          <p:cNvSpPr/>
          <p:nvPr/>
        </p:nvSpPr>
        <p:spPr>
          <a:xfrm rot="18900000">
            <a:off x="3509788" y="2726661"/>
            <a:ext cx="1309121" cy="1309120"/>
          </a:xfrm>
          <a:custGeom>
            <a:avLst/>
            <a:gdLst/>
            <a:ahLst/>
            <a:cxnLst/>
            <a:rect r="r" b="b" t="t" l="l"/>
            <a:pathLst>
              <a:path w="19679" h="19679" stroke="true" fill="norm" extrusionOk="false">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0F0F0">
              <a:lumMod val="20000"/>
              <a:lumOff val="80000"/>
            </a:srgbClr>
          </a:solidFill>
          <a:ln w="12700"/>
        </p:spPr>
        <p:txBody>
          <a:bodyPr vert="horz" anchor="ctr" tIns="121919" lIns="121919" bIns="121919" rIns="121919">
            <a:normAutofit/>
          </a:bodyPr>
          <a:p>
            <a:pPr algn="l" marL="0"/>
          </a:p>
        </p:txBody>
      </p:sp>
      <p:sp>
        <p:nvSpPr>
          <p:cNvPr name="Freeform 23" id="23"/>
          <p:cNvSpPr/>
          <p:nvPr/>
        </p:nvSpPr>
        <p:spPr>
          <a:xfrm rot="18900000">
            <a:off x="3036079" y="2245704"/>
            <a:ext cx="923985" cy="949110"/>
          </a:xfrm>
          <a:custGeom>
            <a:avLst/>
            <a:gdLst/>
            <a:ahLst/>
            <a:cxnLst/>
            <a:rect r="r" b="b" t="t" l="l"/>
            <a:pathLst>
              <a:path w="21600" h="21600" stroke="true" fill="norm" extrusionOk="false">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0F0F0">
              <a:lumMod val="20000"/>
              <a:lumOff val="80000"/>
            </a:srgbClr>
          </a:solidFill>
          <a:ln w="12700"/>
        </p:spPr>
        <p:txBody>
          <a:bodyPr vert="horz" anchor="ctr" tIns="121919" lIns="121919" bIns="121919" rIns="121919">
            <a:normAutofit/>
          </a:bodyPr>
          <a:p>
            <a:pPr algn="l" marL="0"/>
          </a:p>
        </p:txBody>
      </p:sp>
      <p:sp>
        <p:nvSpPr>
          <p:cNvPr name="Freeform 24" id="24"/>
          <p:cNvSpPr/>
          <p:nvPr/>
        </p:nvSpPr>
        <p:spPr>
          <a:xfrm rot="18900000">
            <a:off x="2088190" y="2814125"/>
            <a:ext cx="1309121" cy="1309121"/>
          </a:xfrm>
          <a:custGeom>
            <a:avLst/>
            <a:gdLst/>
            <a:ahLst/>
            <a:cxnLst/>
            <a:rect r="r" b="b" t="t" l="l"/>
            <a:pathLst>
              <a:path w="19679" h="19679" stroke="true" fill="norm" extrusionOk="false">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p:spPr>
        <p:txBody>
          <a:bodyPr vert="horz" anchor="ctr" tIns="121919" lIns="121919" bIns="121919" rIns="121919">
            <a:normAutofit/>
          </a:bodyPr>
          <a:p>
            <a:pPr algn="l" marL="0"/>
          </a:p>
        </p:txBody>
      </p:sp>
      <p:sp>
        <p:nvSpPr>
          <p:cNvPr name="Freeform 25" id="25"/>
          <p:cNvSpPr/>
          <p:nvPr/>
        </p:nvSpPr>
        <p:spPr>
          <a:xfrm rot="18900000">
            <a:off x="3415607" y="4139358"/>
            <a:ext cx="1309121" cy="1309121"/>
          </a:xfrm>
          <a:custGeom>
            <a:avLst/>
            <a:gdLst/>
            <a:ahLst/>
            <a:cxnLst/>
            <a:rect r="r" b="b" t="t" l="l"/>
            <a:pathLst>
              <a:path w="19679" h="19679" stroke="true" fill="norm" extrusionOk="false">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p:spPr>
        <p:txBody>
          <a:bodyPr vert="horz" anchor="ctr" tIns="121919" lIns="121919" bIns="121919" rIns="121919">
            <a:normAutofit/>
          </a:bodyPr>
          <a:p>
            <a:pPr algn="l" marL="0"/>
          </a:p>
        </p:txBody>
      </p:sp>
      <p:sp>
        <p:nvSpPr>
          <p:cNvPr name="Freeform 26" id="26"/>
          <p:cNvSpPr/>
          <p:nvPr/>
        </p:nvSpPr>
        <p:spPr>
          <a:xfrm rot="18900000">
            <a:off x="2941898" y="3658401"/>
            <a:ext cx="923984" cy="949110"/>
          </a:xfrm>
          <a:custGeom>
            <a:avLst/>
            <a:gdLst/>
            <a:ahLst/>
            <a:cxnLst/>
            <a:rect r="r" b="b" t="t" l="l"/>
            <a:pathLst>
              <a:path w="21600" h="21600" stroke="true" fill="norm" extrusionOk="false">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chemeClr val="accent1"/>
          </a:solidFill>
          <a:ln w="12700"/>
        </p:spPr>
        <p:txBody>
          <a:bodyPr vert="horz" anchor="ctr" tIns="121919" lIns="121919" bIns="121919" rIns="121919">
            <a:normAutofit/>
          </a:bodyPr>
          <a:p>
            <a:pPr algn="l" marL="0"/>
          </a:p>
        </p:txBody>
      </p:sp>
      <p:sp>
        <p:nvSpPr>
          <p:cNvPr name="Freeform 27" id="27"/>
          <p:cNvSpPr/>
          <p:nvPr/>
        </p:nvSpPr>
        <p:spPr>
          <a:xfrm rot="18900000">
            <a:off x="671613" y="2895863"/>
            <a:ext cx="1309121" cy="1309120"/>
          </a:xfrm>
          <a:custGeom>
            <a:avLst/>
            <a:gdLst/>
            <a:ahLst/>
            <a:cxnLst/>
            <a:rect r="r" b="b" t="t" l="l"/>
            <a:pathLst>
              <a:path w="19679" h="19679" stroke="true" fill="norm" extrusionOk="false">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0F0F0">
              <a:lumMod val="20000"/>
              <a:lumOff val="80000"/>
            </a:srgbClr>
          </a:solidFill>
          <a:ln w="12700"/>
        </p:spPr>
        <p:txBody>
          <a:bodyPr vert="horz" anchor="ctr" tIns="121919" lIns="121919" bIns="121919" rIns="121919">
            <a:normAutofit/>
          </a:bodyPr>
          <a:p>
            <a:pPr algn="l" marL="0"/>
          </a:p>
        </p:txBody>
      </p:sp>
      <p:sp>
        <p:nvSpPr>
          <p:cNvPr name="Freeform 28" id="28"/>
          <p:cNvSpPr/>
          <p:nvPr/>
        </p:nvSpPr>
        <p:spPr>
          <a:xfrm rot="18900000">
            <a:off x="1999031" y="4221097"/>
            <a:ext cx="1309121" cy="1309120"/>
          </a:xfrm>
          <a:custGeom>
            <a:avLst/>
            <a:gdLst/>
            <a:ahLst/>
            <a:cxnLst/>
            <a:rect r="r" b="b" t="t" l="l"/>
            <a:pathLst>
              <a:path w="19679" h="19679" stroke="true" fill="norm" extrusionOk="false">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0F0F0">
              <a:lumMod val="20000"/>
              <a:lumOff val="80000"/>
            </a:srgbClr>
          </a:solidFill>
          <a:ln w="12700"/>
        </p:spPr>
        <p:txBody>
          <a:bodyPr vert="horz" anchor="ctr" tIns="121919" lIns="121919" bIns="121919" rIns="121919">
            <a:normAutofit/>
          </a:bodyPr>
          <a:p>
            <a:pPr algn="l" marL="0"/>
          </a:p>
        </p:txBody>
      </p:sp>
      <p:sp>
        <p:nvSpPr>
          <p:cNvPr name="Freeform 29" id="29"/>
          <p:cNvSpPr/>
          <p:nvPr/>
        </p:nvSpPr>
        <p:spPr>
          <a:xfrm rot="18900000">
            <a:off x="1525322" y="3740140"/>
            <a:ext cx="923984" cy="949110"/>
          </a:xfrm>
          <a:custGeom>
            <a:avLst/>
            <a:gdLst/>
            <a:ahLst/>
            <a:cxnLst/>
            <a:rect r="r" b="b" t="t" l="l"/>
            <a:pathLst>
              <a:path w="21600" h="21600" stroke="true" fill="norm" extrusionOk="false">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0F0F0">
              <a:lumMod val="20000"/>
              <a:lumOff val="80000"/>
            </a:srgbClr>
          </a:solidFill>
          <a:ln w="12700"/>
        </p:spPr>
        <p:txBody>
          <a:bodyPr vert="horz" anchor="ctr" tIns="121919" lIns="121919" bIns="121919" rIns="121919">
            <a:normAutofit/>
          </a:bodyPr>
          <a:p>
            <a:pPr algn="l" marL="0"/>
          </a:p>
        </p:txBody>
      </p:sp>
      <p:sp>
        <p:nvSpPr>
          <p:cNvPr name="Freeform 30" id="30"/>
          <p:cNvSpPr/>
          <p:nvPr/>
        </p:nvSpPr>
        <p:spPr>
          <a:xfrm>
            <a:off x="3912575" y="3132513"/>
            <a:ext cx="522451" cy="503142"/>
          </a:xfrm>
          <a:custGeom>
            <a:avLst/>
            <a:gdLst/>
            <a:ahLst/>
            <a:cxnLst/>
            <a:rect r="r" b="b" t="t" l="l"/>
            <a:pathLst>
              <a:path w="609050" h="586540" stroke="true" fill="norm" extrusionOk="true">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solidFill>
            <a:schemeClr val="accent1"/>
          </a:solidFill>
        </p:spPr>
        <p:txBody>
          <a:bodyPr vert="horz" anchor="ctr" wrap="none" tIns="45720" lIns="91440" bIns="45720" rIns="91440">
            <a:normAutofit/>
          </a:bodyPr>
          <a:p>
            <a:pPr algn="l" marL="0"/>
          </a:p>
        </p:txBody>
      </p:sp>
      <p:sp>
        <p:nvSpPr>
          <p:cNvPr name="Freeform 31" id="31"/>
          <p:cNvSpPr/>
          <p:nvPr/>
        </p:nvSpPr>
        <p:spPr>
          <a:xfrm>
            <a:off x="2600708" y="1831982"/>
            <a:ext cx="460986" cy="443948"/>
          </a:xfrm>
          <a:custGeom>
            <a:avLst/>
            <a:gdLst/>
            <a:ahLst/>
            <a:cxnLst/>
            <a:rect r="r" b="b" t="t" l="l"/>
            <a:pathLst>
              <a:path w="609050" h="586540" stroke="true" fill="norm" extrusionOk="true">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solidFill>
            <a:schemeClr val="accent1"/>
          </a:solidFill>
        </p:spPr>
        <p:txBody>
          <a:bodyPr vert="horz" anchor="ctr" wrap="none" tIns="45720" lIns="91440" bIns="45720" rIns="91440">
            <a:normAutofit/>
          </a:bodyPr>
          <a:p>
            <a:pPr algn="l" marL="0"/>
          </a:p>
        </p:txBody>
      </p:sp>
      <p:sp>
        <p:nvSpPr>
          <p:cNvPr name="Freeform 32" id="32"/>
          <p:cNvSpPr/>
          <p:nvPr/>
        </p:nvSpPr>
        <p:spPr>
          <a:xfrm>
            <a:off x="2491673" y="4681270"/>
            <a:ext cx="371729" cy="357990"/>
          </a:xfrm>
          <a:custGeom>
            <a:avLst/>
            <a:gdLst/>
            <a:ahLst/>
            <a:cxnLst/>
            <a:rect r="r" b="b" t="t" l="l"/>
            <a:pathLst>
              <a:path w="609050" h="586540" stroke="true" fill="norm" extrusionOk="true">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solidFill>
            <a:schemeClr val="accent1"/>
          </a:solidFill>
        </p:spPr>
        <p:txBody>
          <a:bodyPr vert="horz" anchor="ctr" wrap="none" tIns="45720" lIns="91440" bIns="45720" rIns="91440">
            <a:normAutofit/>
          </a:bodyPr>
          <a:p>
            <a:pPr algn="l" marL="0"/>
          </a:p>
        </p:txBody>
      </p:sp>
      <p:sp>
        <p:nvSpPr>
          <p:cNvPr name="Freeform 33" id="33"/>
          <p:cNvSpPr/>
          <p:nvPr/>
        </p:nvSpPr>
        <p:spPr>
          <a:xfrm>
            <a:off x="1149800" y="3388512"/>
            <a:ext cx="394553" cy="379970"/>
          </a:xfrm>
          <a:custGeom>
            <a:avLst/>
            <a:gdLst/>
            <a:ahLst/>
            <a:cxnLst/>
            <a:rect r="r" b="b" t="t" l="l"/>
            <a:pathLst>
              <a:path w="609050" h="586540" stroke="true" fill="norm" extrusionOk="true">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solidFill>
            <a:schemeClr val="accent1"/>
          </a:solidFill>
        </p:spPr>
        <p:txBody>
          <a:bodyPr vert="horz" anchor="ctr" wrap="none" tIns="45720" lIns="91440" bIns="45720" rIns="91440">
            <a:normAutofit/>
          </a:bodyPr>
          <a:p>
            <a:pPr algn="l" marL="0"/>
          </a:p>
        </p:txBody>
      </p:sp>
      <p:sp>
        <p:nvSpPr>
          <p:cNvPr name="Freeform 34" id="34"/>
          <p:cNvSpPr/>
          <p:nvPr/>
        </p:nvSpPr>
        <p:spPr>
          <a:xfrm rot="16200000">
            <a:off x="2471635" y="3180922"/>
            <a:ext cx="587546" cy="601470"/>
          </a:xfrm>
          <a:custGeom>
            <a:avLst/>
            <a:gdLst/>
            <a:ahLst/>
            <a:cxnLst/>
            <a:rect r="r" b="b" t="t" l="l"/>
            <a:pathLst>
              <a:path w="452" h="462" stroke="true" fill="norm" extrusionOk="true">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2F2F2F"/>
          </a:solidFill>
        </p:spPr>
        <p:txBody>
          <a:bodyPr vert="horz" anchor="ctr" tIns="45720" lIns="91440" bIns="45720" rIns="91440">
            <a:normAutofit/>
          </a:bodyPr>
          <a:p>
            <a:pPr algn="ctr" marL="0"/>
          </a:p>
        </p:txBody>
      </p:sp>
    </p:spTree>
  </p:cSld>
  <p:clrMapOvr>
    <a:masterClrMapping/>
  </p:clrMapOvr>
</p:sld>
</file>

<file path=ppt/slides/slide8.xml><?xml version="1.0" encoding="utf-8"?>
<p:sld xmlns:p="http://schemas.openxmlformats.org/presentationml/2006/main" xmlns:a="http://schemas.openxmlformats.org/drawingml/2006/main">
  <p:cSld>
    <p:bg>
      <p:bgPr>
        <a:gradFill>
          <a:gsLst>
            <a:gs pos="0">
              <a:srgbClr val="3091CC">
                <a:lumMod val="75000"/>
              </a:srgbClr>
            </a:gs>
            <a:gs pos="72000">
              <a:srgbClr val="3091CC">
                <a:lumMod val="50000"/>
              </a:srgbClr>
            </a:gs>
          </a:gsLst>
          <a:lin ang="2700000"/>
        </a:gradFill>
      </p:bgPr>
    </p:bg>
    <p:spTree>
      <p:nvGrpSpPr>
        <p:cNvPr id="1" name=""/>
        <p:cNvGrpSpPr/>
        <p:nvPr/>
      </p:nvGrpSpPr>
      <p:grpSpPr>
        <a:xfrm>
          <a:off x="0" y="0"/>
          <a:ext cx="0" cy="0"/>
          <a:chOff x="0" y="0"/>
          <a:chExt cx="0" cy="0"/>
        </a:xfrm>
      </p:grpSpPr>
      <p:sp>
        <p:nvSpPr>
          <p:cNvPr name="AutoShape 2" id="2"/>
          <p:cNvSpPr/>
          <p:nvPr>
            <p:ph type="title"/>
          </p:nvPr>
        </p:nvSpPr>
        <p:spPr>
          <a:xfrm>
            <a:off x="660400" y="128587"/>
            <a:ext cx="10858500" cy="900112"/>
          </a:xfrm>
        </p:spPr>
        <p:txBody>
          <a:bodyPr vert="horz" anchor="b" tIns="45720" lIns="91440" bIns="45720" rIns="91440">
            <a:normAutofit/>
          </a:bodyPr>
          <a:p>
            <a:pPr algn="l">
              <a:lnSpc>
                <a:spcPct val="100000"/>
              </a:lnSpc>
              <a:spcBef>
                <a:spcPct val="0"/>
              </a:spcBef>
            </a:pPr>
            <a:r>
              <a:rPr lang="zh-CN" b="true" i="false" sz="2800" baseline="0" u="none" altLang="en-US">
                <a:solidFill>
                  <a:srgbClr val="FFFFFF"/>
                </a:solidFill>
                <a:latin typeface="微软雅黑"/>
                <a:ea typeface="微软雅黑"/>
              </a:rPr>
              <a:t>成本与重量因素</a:t>
            </a:r>
          </a:p>
        </p:txBody>
      </p:sp>
      <p:sp>
        <p:nvSpPr>
          <p:cNvPr name="AutoShape 3" id="3"/>
          <p:cNvSpPr/>
          <p:nvPr/>
        </p:nvSpPr>
        <p:spPr>
          <a:xfrm>
            <a:off x="874404" y="1382899"/>
            <a:ext cx="3143476" cy="1784081"/>
          </a:xfrm>
          <a:prstGeom prst="rect">
            <a:avLst/>
          </a:prstGeom>
          <a:solidFill>
            <a:srgbClr val="F0F0F0">
              <a:alpha val="50000"/>
              <a:lumMod val="20000"/>
              <a:lumOff val="80000"/>
            </a:srgbClr>
          </a:solidFill>
          <a:ln cap="flat" cmpd="sng">
            <a:prstDash val="solid"/>
          </a:ln>
        </p:spPr>
        <p:txBody>
          <a:bodyPr vert="horz" anchor="ctr" tIns="45720" lIns="91440" bIns="45720" rIns="91440">
            <a:normAutofit/>
          </a:bodyPr>
          <a:p>
            <a:pPr algn="ctr" marL="0"/>
          </a:p>
        </p:txBody>
      </p:sp>
      <p:sp>
        <p:nvSpPr>
          <p:cNvPr name="AutoShape 4" id="4"/>
          <p:cNvSpPr/>
          <p:nvPr/>
        </p:nvSpPr>
        <p:spPr>
          <a:xfrm flipV="true">
            <a:off x="874404" y="3166977"/>
            <a:ext cx="3143476" cy="2868563"/>
          </a:xfrm>
          <a:prstGeom prst="rect">
            <a:avLst/>
          </a:prstGeom>
          <a:solidFill>
            <a:srgbClr val="F0F0F0">
              <a:alpha val="15000"/>
            </a:srgbClr>
          </a:solidFill>
          <a:ln cap="flat" cmpd="sng">
            <a:prstDash val="solid"/>
          </a:ln>
        </p:spPr>
        <p:txBody>
          <a:bodyPr vert="horz" anchor="ctr" tIns="45720" lIns="91440" bIns="45720" rIns="91440">
            <a:normAutofit/>
          </a:bodyPr>
          <a:p>
            <a:pPr algn="ctr" marL="0"/>
          </a:p>
        </p:txBody>
      </p:sp>
      <p:sp>
        <p:nvSpPr>
          <p:cNvPr name="TextBox 5" id="5"/>
          <p:cNvSpPr txBox="true"/>
          <p:nvPr/>
        </p:nvSpPr>
        <p:spPr>
          <a:xfrm>
            <a:off x="2194735" y="2896697"/>
            <a:ext cx="540000" cy="540000"/>
          </a:xfrm>
          <a:prstGeom prst="roundRect">
            <a:avLst>
              <a:gd name="adj" fmla="val 50000"/>
            </a:avLst>
          </a:prstGeom>
          <a:solidFill>
            <a:schemeClr val="accent1"/>
          </a:solidFill>
        </p:spPr>
        <p:txBody>
          <a:bodyPr anchor="ctr" rtlCol="false" vert="horz" wrap="none" tIns="45720" lIns="91440" bIns="45720" rIns="91440">
            <a:noAutofit/>
          </a:bodyPr>
          <a:lstStyle/>
          <a:p>
            <a:pPr algn="ctr" marL="0">
              <a:defRPr/>
            </a:pPr>
            <a:r>
              <a:rPr lang="en-US" b="true" i="false" sz="2000" baseline="0" u="none">
                <a:solidFill>
                  <a:srgbClr val="FFFFFF"/>
                </a:solidFill>
                <a:latin typeface="Arial"/>
                <a:ea typeface="Arial"/>
              </a:rPr>
              <a:t>01</a:t>
            </a:r>
            <a:endParaRPr lang="en-US" sz="1100"/>
          </a:p>
        </p:txBody>
      </p:sp>
      <p:sp>
        <p:nvSpPr>
          <p:cNvPr name="AutoShape 6" id="6"/>
          <p:cNvSpPr/>
          <p:nvPr/>
        </p:nvSpPr>
        <p:spPr>
          <a:xfrm>
            <a:off x="1315843" y="3804238"/>
            <a:ext cx="2260599" cy="1745478"/>
          </a:xfrm>
          <a:prstGeom prst="rect">
            <a:avLst/>
          </a:prstGeom>
          <a:noFill/>
          <a:ln cap="flat" cmpd="sng">
            <a:prstDash val="solid"/>
          </a:ln>
        </p:spPr>
        <p:txBody>
          <a:bodyPr vert="horz" anchor="t" wrap="square" tIns="45720" lIns="91440" bIns="45720" rIns="91440">
            <a:spAutoFit/>
          </a:bodyPr>
          <a:p>
            <a:pPr algn="ctr" marL="0">
              <a:lnSpc>
                <a:spcPct val="130000"/>
              </a:lnSpc>
            </a:pPr>
            <a:r>
              <a:rPr lang="zh-CN" b="false" i="false" sz="1400" baseline="0" u="none" altLang="en-US">
                <a:solidFill>
                  <a:srgbClr val="FFFFFF"/>
                </a:solidFill>
                <a:latin typeface="微软雅黑"/>
                <a:ea typeface="微软雅黑"/>
              </a:rPr>
              <a:t>选择轻质高强度材料是实现太空电梯经济性的关键。材料比重的合理评估，能在减少自重的同时维持结构稳定，减轻整体建设投资。</a:t>
            </a:r>
          </a:p>
        </p:txBody>
      </p:sp>
      <p:sp>
        <p:nvSpPr>
          <p:cNvPr name="AutoShape 7" id="7"/>
          <p:cNvSpPr/>
          <p:nvPr/>
        </p:nvSpPr>
        <p:spPr>
          <a:xfrm>
            <a:off x="4626048" y="1382899"/>
            <a:ext cx="3143476" cy="1784081"/>
          </a:xfrm>
          <a:prstGeom prst="rect">
            <a:avLst/>
          </a:prstGeom>
          <a:solidFill>
            <a:srgbClr val="F0F0F0">
              <a:alpha val="50000"/>
              <a:lumMod val="20000"/>
              <a:lumOff val="80000"/>
            </a:srgbClr>
          </a:solidFill>
          <a:ln cap="flat" cmpd="sng">
            <a:prstDash val="solid"/>
          </a:ln>
        </p:spPr>
        <p:txBody>
          <a:bodyPr vert="horz" anchor="ctr" tIns="45720" lIns="91440" bIns="45720" rIns="91440">
            <a:normAutofit/>
          </a:bodyPr>
          <a:p>
            <a:pPr algn="ctr" marL="0"/>
          </a:p>
        </p:txBody>
      </p:sp>
      <p:sp>
        <p:nvSpPr>
          <p:cNvPr name="AutoShape 8" id="8"/>
          <p:cNvSpPr/>
          <p:nvPr/>
        </p:nvSpPr>
        <p:spPr>
          <a:xfrm flipV="true">
            <a:off x="4626048" y="3166977"/>
            <a:ext cx="3143476" cy="2868561"/>
          </a:xfrm>
          <a:prstGeom prst="rect">
            <a:avLst/>
          </a:prstGeom>
          <a:solidFill>
            <a:srgbClr val="F0F0F0">
              <a:alpha val="15000"/>
            </a:srgbClr>
          </a:solidFill>
          <a:ln cap="flat" cmpd="sng">
            <a:prstDash val="solid"/>
          </a:ln>
        </p:spPr>
        <p:txBody>
          <a:bodyPr vert="horz" anchor="ctr" tIns="45720" lIns="91440" bIns="45720" rIns="91440">
            <a:normAutofit/>
          </a:bodyPr>
          <a:p>
            <a:pPr algn="ctr" marL="0"/>
          </a:p>
        </p:txBody>
      </p:sp>
      <p:sp>
        <p:nvSpPr>
          <p:cNvPr name="TextBox 9" id="9"/>
          <p:cNvSpPr txBox="true"/>
          <p:nvPr/>
        </p:nvSpPr>
        <p:spPr>
          <a:xfrm>
            <a:off x="5938063" y="2896697"/>
            <a:ext cx="540000" cy="540000"/>
          </a:xfrm>
          <a:prstGeom prst="roundRect">
            <a:avLst>
              <a:gd name="adj" fmla="val 50000"/>
            </a:avLst>
          </a:prstGeom>
          <a:solidFill>
            <a:schemeClr val="accent2"/>
          </a:solidFill>
        </p:spPr>
        <p:txBody>
          <a:bodyPr anchor="ctr" rtlCol="false" vert="horz" wrap="none" tIns="45720" lIns="91440" bIns="45720" rIns="91440">
            <a:noAutofit/>
          </a:bodyPr>
          <a:lstStyle/>
          <a:p>
            <a:pPr algn="ctr" marL="0">
              <a:defRPr/>
            </a:pPr>
            <a:r>
              <a:rPr lang="en-US" b="true" i="false" sz="2000" baseline="0" u="none">
                <a:solidFill>
                  <a:srgbClr val="FFFFFF"/>
                </a:solidFill>
                <a:latin typeface="Arial"/>
                <a:ea typeface="Arial"/>
              </a:rPr>
              <a:t>02</a:t>
            </a:r>
            <a:endParaRPr lang="en-US" sz="1100"/>
          </a:p>
        </p:txBody>
      </p:sp>
      <p:sp>
        <p:nvSpPr>
          <p:cNvPr name="AutoShape 10" id="10"/>
          <p:cNvSpPr/>
          <p:nvPr/>
        </p:nvSpPr>
        <p:spPr>
          <a:xfrm>
            <a:off x="5067487" y="3804238"/>
            <a:ext cx="2260599" cy="1745478"/>
          </a:xfrm>
          <a:prstGeom prst="rect">
            <a:avLst/>
          </a:prstGeom>
          <a:noFill/>
          <a:ln cap="flat" cmpd="sng">
            <a:prstDash val="solid"/>
          </a:ln>
        </p:spPr>
        <p:txBody>
          <a:bodyPr vert="horz" anchor="t" wrap="square" tIns="45720" lIns="91440" bIns="45720" rIns="91440">
            <a:spAutoFit/>
          </a:bodyPr>
          <a:p>
            <a:pPr algn="ctr" marL="0">
              <a:lnSpc>
                <a:spcPct val="130000"/>
              </a:lnSpc>
            </a:pPr>
            <a:r>
              <a:rPr lang="zh-CN" b="false" i="false" sz="1400" baseline="0" u="none" altLang="en-US">
                <a:solidFill>
                  <a:srgbClr val="FFFFFF"/>
                </a:solidFill>
                <a:latin typeface="微软雅黑"/>
                <a:ea typeface="微软雅黑"/>
              </a:rPr>
              <a:t>建设太空电梯的总成本包含设计、材料、施工及运营维护等多个方面。全面的成本评估有助于确保项目的可持续经济性。</a:t>
            </a:r>
          </a:p>
        </p:txBody>
      </p:sp>
      <p:sp>
        <p:nvSpPr>
          <p:cNvPr name="AutoShape 11" id="11"/>
          <p:cNvSpPr/>
          <p:nvPr/>
        </p:nvSpPr>
        <p:spPr>
          <a:xfrm>
            <a:off x="8174120" y="1382899"/>
            <a:ext cx="3143476" cy="1784081"/>
          </a:xfrm>
          <a:prstGeom prst="rect">
            <a:avLst/>
          </a:prstGeom>
          <a:solidFill>
            <a:srgbClr val="F0F0F0">
              <a:alpha val="50000"/>
              <a:lumMod val="20000"/>
              <a:lumOff val="80000"/>
            </a:srgbClr>
          </a:solidFill>
          <a:ln cap="flat" cmpd="sng">
            <a:prstDash val="solid"/>
          </a:ln>
        </p:spPr>
        <p:txBody>
          <a:bodyPr vert="horz" anchor="ctr" tIns="45720" lIns="91440" bIns="45720" rIns="91440">
            <a:normAutofit/>
          </a:bodyPr>
          <a:p>
            <a:pPr algn="ctr" marL="0"/>
          </a:p>
        </p:txBody>
      </p:sp>
      <p:sp>
        <p:nvSpPr>
          <p:cNvPr name="AutoShape 12" id="12"/>
          <p:cNvSpPr/>
          <p:nvPr/>
        </p:nvSpPr>
        <p:spPr>
          <a:xfrm flipV="true">
            <a:off x="8174120" y="3166977"/>
            <a:ext cx="3143476" cy="2868561"/>
          </a:xfrm>
          <a:prstGeom prst="rect">
            <a:avLst/>
          </a:prstGeom>
          <a:solidFill>
            <a:srgbClr val="F0F0F0">
              <a:alpha val="15000"/>
            </a:srgbClr>
          </a:solidFill>
          <a:ln cap="flat" cmpd="sng">
            <a:prstDash val="solid"/>
          </a:ln>
        </p:spPr>
        <p:txBody>
          <a:bodyPr vert="horz" anchor="ctr" tIns="45720" lIns="91440" bIns="45720" rIns="91440">
            <a:normAutofit/>
          </a:bodyPr>
          <a:p>
            <a:pPr algn="ctr" marL="0"/>
          </a:p>
        </p:txBody>
      </p:sp>
      <p:sp>
        <p:nvSpPr>
          <p:cNvPr name="TextBox 13" id="13"/>
          <p:cNvSpPr txBox="true"/>
          <p:nvPr/>
        </p:nvSpPr>
        <p:spPr>
          <a:xfrm>
            <a:off x="9486135" y="2882692"/>
            <a:ext cx="540000" cy="540000"/>
          </a:xfrm>
          <a:prstGeom prst="roundRect">
            <a:avLst>
              <a:gd name="adj" fmla="val 50000"/>
            </a:avLst>
          </a:prstGeom>
          <a:solidFill>
            <a:schemeClr val="accent3"/>
          </a:solidFill>
        </p:spPr>
        <p:txBody>
          <a:bodyPr anchor="ctr" rtlCol="false" vert="horz" wrap="none" tIns="45720" lIns="91440" bIns="45720" rIns="91440">
            <a:noAutofit/>
          </a:bodyPr>
          <a:lstStyle/>
          <a:p>
            <a:pPr algn="ctr" marL="0">
              <a:defRPr/>
            </a:pPr>
            <a:r>
              <a:rPr lang="en-US" b="true" i="false" sz="2000" baseline="0" u="none">
                <a:solidFill>
                  <a:srgbClr val="FFFFFF"/>
                </a:solidFill>
                <a:latin typeface="Arial"/>
                <a:ea typeface="Arial"/>
              </a:rPr>
              <a:t>03</a:t>
            </a:r>
            <a:endParaRPr lang="en-US" sz="1100"/>
          </a:p>
        </p:txBody>
      </p:sp>
      <p:sp>
        <p:nvSpPr>
          <p:cNvPr name="AutoShape 14" id="14"/>
          <p:cNvSpPr/>
          <p:nvPr/>
        </p:nvSpPr>
        <p:spPr>
          <a:xfrm>
            <a:off x="8589656" y="3804238"/>
            <a:ext cx="2260599" cy="1745478"/>
          </a:xfrm>
          <a:prstGeom prst="rect">
            <a:avLst/>
          </a:prstGeom>
          <a:noFill/>
          <a:ln cap="flat" cmpd="sng">
            <a:prstDash val="solid"/>
          </a:ln>
        </p:spPr>
        <p:txBody>
          <a:bodyPr vert="horz" anchor="t" wrap="square" tIns="45720" lIns="91440" bIns="45720" rIns="91440">
            <a:spAutoFit/>
          </a:bodyPr>
          <a:p>
            <a:pPr algn="ctr" marL="0">
              <a:lnSpc>
                <a:spcPct val="130000"/>
              </a:lnSpc>
            </a:pPr>
            <a:r>
              <a:rPr lang="zh-CN" b="false" i="false" sz="1400" baseline="0" u="none" altLang="en-US">
                <a:solidFill>
                  <a:srgbClr val="FFFFFF"/>
                </a:solidFill>
                <a:latin typeface="微软雅黑"/>
                <a:ea typeface="微软雅黑"/>
              </a:rPr>
              <a:t>随着纳米技术和复合材料的进步，诸如碳纳米管等新型材料展现出优越的性能，成为太空电梯建设的潜在替代材料。</a:t>
            </a:r>
          </a:p>
        </p:txBody>
      </p:sp>
      <p:sp>
        <p:nvSpPr>
          <p:cNvPr name="TextBox 15" id="15"/>
          <p:cNvSpPr txBox="true"/>
          <p:nvPr/>
        </p:nvSpPr>
        <p:spPr>
          <a:xfrm flipH="true">
            <a:off x="1315843" y="2105662"/>
            <a:ext cx="2273001" cy="338554"/>
          </a:xfrm>
          <a:prstGeom prst="rect">
            <a:avLst/>
          </a:prstGeom>
          <a:noFill/>
        </p:spPr>
        <p:txBody>
          <a:bodyPr anchor="b" rtlCol="false" vert="horz" wrap="square" tIns="45720" lIns="91440" bIns="45720" rIns="91440">
            <a:spAutoFit/>
          </a:bodyPr>
          <a:lstStyle/>
          <a:p>
            <a:pPr algn="ctr" marL="0">
              <a:defRPr/>
            </a:pPr>
            <a:r>
              <a:rPr lang="zh-CN" b="true" i="false" sz="1600" baseline="0" u="none" altLang="en-US">
                <a:solidFill>
                  <a:srgbClr val="FFFFFF"/>
                </a:solidFill>
                <a:latin typeface="微软雅黑"/>
                <a:ea typeface="微软雅黑"/>
              </a:rPr>
              <a:t>材料的比重分析</a:t>
            </a:r>
            <a:endParaRPr lang="en-US" sz="1100"/>
          </a:p>
        </p:txBody>
      </p:sp>
      <p:sp>
        <p:nvSpPr>
          <p:cNvPr name="TextBox 16" id="16"/>
          <p:cNvSpPr txBox="true"/>
          <p:nvPr/>
        </p:nvSpPr>
        <p:spPr>
          <a:xfrm flipH="true">
            <a:off x="5067487" y="2105662"/>
            <a:ext cx="2273001" cy="338554"/>
          </a:xfrm>
          <a:prstGeom prst="rect">
            <a:avLst/>
          </a:prstGeom>
          <a:noFill/>
        </p:spPr>
        <p:txBody>
          <a:bodyPr anchor="b" rtlCol="false" vert="horz" wrap="square" tIns="45720" lIns="91440" bIns="45720" rIns="91440">
            <a:spAutoFit/>
          </a:bodyPr>
          <a:lstStyle/>
          <a:p>
            <a:pPr algn="ctr" marL="0">
              <a:defRPr/>
            </a:pPr>
            <a:r>
              <a:rPr lang="zh-CN" b="true" i="false" sz="1600" baseline="0" u="none" altLang="en-US">
                <a:solidFill>
                  <a:srgbClr val="FFFFFF"/>
                </a:solidFill>
                <a:latin typeface="微软雅黑"/>
                <a:ea typeface="微软雅黑"/>
              </a:rPr>
              <a:t>综合成本评估</a:t>
            </a:r>
            <a:endParaRPr lang="en-US" sz="1100"/>
          </a:p>
        </p:txBody>
      </p:sp>
      <p:sp>
        <p:nvSpPr>
          <p:cNvPr name="TextBox 17" id="17"/>
          <p:cNvSpPr txBox="true"/>
          <p:nvPr/>
        </p:nvSpPr>
        <p:spPr>
          <a:xfrm flipH="true">
            <a:off x="8589656" y="2105662"/>
            <a:ext cx="2273001" cy="338554"/>
          </a:xfrm>
          <a:prstGeom prst="rect">
            <a:avLst/>
          </a:prstGeom>
          <a:noFill/>
        </p:spPr>
        <p:txBody>
          <a:bodyPr anchor="b" rtlCol="false" vert="horz" wrap="square" tIns="45720" lIns="91440" bIns="45720" rIns="91440">
            <a:spAutoFit/>
          </a:bodyPr>
          <a:lstStyle/>
          <a:p>
            <a:pPr algn="ctr" marL="0">
              <a:defRPr/>
            </a:pPr>
            <a:r>
              <a:rPr lang="zh-CN" b="true" i="false" sz="1600" baseline="0" u="none" altLang="en-US">
                <a:solidFill>
                  <a:srgbClr val="FFFFFF"/>
                </a:solidFill>
                <a:latin typeface="微软雅黑"/>
                <a:ea typeface="微软雅黑"/>
              </a:rPr>
              <a:t>替代材料的研究进展</a:t>
            </a:r>
            <a:endParaRPr lang="en-US" sz="1100"/>
          </a:p>
        </p:txBody>
      </p:sp>
    </p:spTree>
  </p:cSld>
  <p:clrMapOvr>
    <a:masterClrMapping/>
  </p:clrMapOvr>
</p:sld>
</file>

<file path=ppt/slides/slide9.xml><?xml version="1.0" encoding="utf-8"?>
<p:sld xmlns:p="http://schemas.openxmlformats.org/presentationml/2006/main" xmlns:a="http://schemas.openxmlformats.org/drawingml/2006/main">
  <p:cSld>
    <p:bg>
      <p:bgPr>
        <a:gradFill>
          <a:gsLst>
            <a:gs pos="0">
              <a:srgbClr val="3091CC"/>
            </a:gs>
            <a:gs pos="100000">
              <a:srgbClr val="3091CC">
                <a:lumMod val="75000"/>
              </a:srgbClr>
            </a:gs>
          </a:gsLst>
          <a:lin ang="2700000"/>
        </a:gradFill>
      </p:bgPr>
    </p:bg>
    <p:spTree>
      <p:nvGrpSpPr>
        <p:cNvPr id="1" name=""/>
        <p:cNvGrpSpPr/>
        <p:nvPr/>
      </p:nvGrpSpPr>
      <p:grpSpPr>
        <a:xfrm>
          <a:off x="0" y="0"/>
          <a:ext cx="0" cy="0"/>
          <a:chOff x="0" y="0"/>
          <a:chExt cx="0" cy="0"/>
        </a:xfrm>
      </p:grpSpPr>
      <p:sp>
        <p:nvSpPr>
          <p:cNvPr name="AutoShape 2" id="2"/>
          <p:cNvSpPr/>
          <p:nvPr>
            <p:ph type="title"/>
          </p:nvPr>
        </p:nvSpPr>
        <p:spPr>
          <a:xfrm>
            <a:off x="5781368" y="2844225"/>
            <a:ext cx="5737531" cy="584775"/>
          </a:xfrm>
        </p:spPr>
        <p:txBody>
          <a:bodyPr vert="horz" anchor="t" wrap="square" tIns="45720" lIns="91440" bIns="45720" rIns="91440">
            <a:spAutoFit/>
          </a:bodyPr>
          <a:p>
            <a:pPr algn="r">
              <a:lnSpc>
                <a:spcPct val="100000"/>
              </a:lnSpc>
              <a:spcBef>
                <a:spcPct val="0"/>
              </a:spcBef>
            </a:pPr>
            <a:r>
              <a:rPr lang="zh-CN" b="true" i="false" sz="3200" baseline="0" u="none" altLang="en-US">
                <a:solidFill>
                  <a:srgbClr val="FFFFFF"/>
                </a:solidFill>
                <a:latin typeface="微软雅黑"/>
                <a:ea typeface="微软雅黑"/>
              </a:rPr>
              <a:t>能源与动力体系</a:t>
            </a:r>
          </a:p>
        </p:txBody>
      </p:sp>
      <p:sp>
        <p:nvSpPr>
          <p:cNvPr name="TextBox 3" id="3"/>
          <p:cNvSpPr txBox="true"/>
          <p:nvPr/>
        </p:nvSpPr>
        <p:spPr>
          <a:xfrm>
            <a:off x="9512000" y="1187698"/>
            <a:ext cx="1441420" cy="1446550"/>
          </a:xfrm>
          <a:prstGeom prst="rect">
            <a:avLst/>
          </a:prstGeom>
          <a:noFill/>
        </p:spPr>
        <p:txBody>
          <a:bodyPr anchor="t" rtlCol="false" vert="horz" wrap="none" tIns="45720" lIns="91440" bIns="45720" rIns="91440">
            <a:spAutoFit/>
          </a:bodyPr>
          <a:lstStyle/>
          <a:p>
            <a:pPr algn="l" marL="0">
              <a:defRPr/>
            </a:pPr>
            <a:r>
              <a:rPr lang="en-US" b="true" i="false" sz="8800" baseline="0" u="none">
                <a:solidFill>
                  <a:srgbClr val="FFFFFF"/>
                </a:solidFill>
                <a:latin typeface="Arial"/>
                <a:ea typeface="Arial"/>
              </a:rPr>
              <a:t>03</a:t>
            </a:r>
            <a:endParaRPr lang="en-US" sz="1100"/>
          </a:p>
        </p:txBody>
      </p:sp>
      <p:sp>
        <p:nvSpPr>
          <p:cNvPr name="TextBox 4" id="4"/>
          <p:cNvSpPr txBox="true"/>
          <p:nvPr/>
        </p:nvSpPr>
        <p:spPr>
          <a:xfrm>
            <a:off x="10953420" y="1165347"/>
            <a:ext cx="498855" cy="1446550"/>
          </a:xfrm>
          <a:prstGeom prst="rect">
            <a:avLst/>
          </a:prstGeom>
          <a:noFill/>
        </p:spPr>
        <p:txBody>
          <a:bodyPr anchor="t" rtlCol="false" vert="horz" wrap="none" tIns="45720" lIns="91440" bIns="45720" rIns="91440">
            <a:spAutoFit/>
          </a:bodyPr>
          <a:lstStyle/>
          <a:p>
            <a:pPr algn="l" marL="0">
              <a:defRPr/>
            </a:pPr>
            <a:r>
              <a:rPr lang="en-US" b="true" i="false" sz="8800" baseline="0" u="none">
                <a:solidFill>
                  <a:srgbClr val="FFFFFF"/>
                </a:solidFill>
                <a:latin typeface="Arial"/>
                <a:ea typeface="Arial"/>
              </a:rPr>
              <a:t>.</a:t>
            </a:r>
            <a:endParaRPr lang="en-US" sz="1100"/>
          </a:p>
        </p:txBody>
      </p:sp>
    </p:spTree>
  </p:cSld>
  <p:clrMapOvr>
    <a:masterClrMapping/>
  </p:clrMapOvr>
</p:sld>
</file>

<file path=ppt/theme/theme1.xml><?xml version="1.0" encoding="utf-8"?>
<a:theme xmlns:a="http://schemas.openxmlformats.org/drawingml/2006/main" name="Office Theme">
  <a:themeElements>
    <a:clrScheme name="Office">
      <a:dk1>
        <a:srgbClr val="2F2F2F"/>
      </a:dk1>
      <a:lt1>
        <a:srgbClr val="FFFFFF"/>
      </a:lt1>
      <a:dk2>
        <a:srgbClr val="778495"/>
      </a:dk2>
      <a:lt2>
        <a:srgbClr val="F0F0F0"/>
      </a:lt2>
      <a:accent1>
        <a:srgbClr val="3091CC"/>
      </a:accent1>
      <a:accent2>
        <a:srgbClr val="2F72A7"/>
      </a:accent2>
      <a:accent3>
        <a:srgbClr val="1A3444"/>
      </a:accent3>
      <a:accent4>
        <a:srgbClr val="5998B2"/>
      </a:accent4>
      <a:accent5>
        <a:srgbClr val="B28C59"/>
      </a:accent5>
      <a:accent6>
        <a:srgbClr val="662C1F"/>
      </a:accent6>
      <a:hlink>
        <a:srgbClr val="F84D4D"/>
      </a:hlink>
      <a:folHlink>
        <a:srgbClr val="979797"/>
      </a:folHlink>
    </a:clrScheme>
    <a:fontScheme name="Office">
      <a:majorFont>
        <a:latin typeface="Arial"/>
        <a:ea typeface="微软雅黑"/>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微软雅黑"/>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全屏显示(4:3)</PresentationFormat>
  <Paragraphs>0</Paragraphs>
  <Slides>0</Slides>
  <Notes>0</Notes>
  <HiddenSlides>0</HiddenSlides>
  <MMClips>0</MMClips>
  <ScaleCrop>false</ScaleCrop>
  <HeadingPairs>
    <vt:vector size="6" baseType="variant">
      <vt:variant>
        <vt:lpstr>已用的字体</vt:lpstr>
      </vt:variant>
      <vt:variant>
        <vt:i4>1</vt:i4>
      </vt:variant>
      <vt:variant>
        <vt:lpstr>主题</vt:lpstr>
      </vt:variant>
      <vt:variant>
        <vt:i4>1</vt:i4>
      </vt:variant>
      <vt:variant>
        <vt:lpstr>幻灯片标题</vt:lpstr>
      </vt:variant>
      <vt:variant>
        <vt:i4>0</vt:i4>
      </vt:variant>
    </vt:vector>
  </HeadingPairs>
  <TitlesOfParts>
    <vt:vector size="2" baseType="lpstr">
      <vt:lpstr>Arial</vt:lpstr>
      <vt:lpstr>Office Theme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cp:lastModifiedBy>卓伟 罗</cp:lastModifiedBy>
  <dcterms:modified xsi:type="dcterms:W3CDTF">2024-05-20T00:48:33Z</dcterms:modified>
  <cp:revision>2</cp:revision>
</cp:coreProperties>
</file>